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3"/>
  </p:notesMasterIdLst>
  <p:handoutMasterIdLst>
    <p:handoutMasterId r:id="rId84"/>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Lst>
  <p:sldSz cx="9144000" cy="5143500" type="screen16x9"/>
  <p:notesSz cx="6858000" cy="9144000"/>
  <p:defaultTextStyle>
    <a:defPPr>
      <a:defRPr lang="en-US">
        <a:uFillTx/>
      </a:defRPr>
    </a:defPPr>
    <a:lvl1pPr marL="0" algn="l" defTabSz="914400" rtl="0" eaLnBrk="1" latinLnBrk="0" hangingPunct="1">
      <a:defRPr sz="1800" kern="1200">
        <a:solidFill>
          <a:schemeClr val="tx1"/>
        </a:solidFill>
        <a:uFillTx/>
        <a:latin typeface="+mn-lt"/>
        <a:ea typeface="+mn-ea"/>
        <a:cs typeface="+mn-cs"/>
      </a:defRPr>
    </a:lvl1pPr>
    <a:lvl2pPr marL="457200" algn="l" defTabSz="914400" rtl="0" eaLnBrk="1" latinLnBrk="0" hangingPunct="1">
      <a:defRPr sz="1800" kern="1200">
        <a:solidFill>
          <a:schemeClr val="tx1"/>
        </a:solidFill>
        <a:uFillTx/>
        <a:latin typeface="+mn-lt"/>
        <a:ea typeface="+mn-ea"/>
        <a:cs typeface="+mn-cs"/>
      </a:defRPr>
    </a:lvl2pPr>
    <a:lvl3pPr marL="914400" algn="l" defTabSz="914400" rtl="0" eaLnBrk="1" latinLnBrk="0" hangingPunct="1">
      <a:defRPr sz="1800" kern="1200">
        <a:solidFill>
          <a:schemeClr val="tx1"/>
        </a:solidFill>
        <a:uFillTx/>
        <a:latin typeface="+mn-lt"/>
        <a:ea typeface="+mn-ea"/>
        <a:cs typeface="+mn-cs"/>
      </a:defRPr>
    </a:lvl3pPr>
    <a:lvl4pPr marL="1371600" algn="l" defTabSz="914400" rtl="0" eaLnBrk="1" latinLnBrk="0" hangingPunct="1">
      <a:defRPr sz="1800" kern="1200">
        <a:solidFill>
          <a:schemeClr val="tx1"/>
        </a:solidFill>
        <a:uFillTx/>
        <a:latin typeface="+mn-lt"/>
        <a:ea typeface="+mn-ea"/>
        <a:cs typeface="+mn-cs"/>
      </a:defRPr>
    </a:lvl4pPr>
    <a:lvl5pPr marL="1828800" algn="l" defTabSz="914400" rtl="0" eaLnBrk="1" latinLnBrk="0" hangingPunct="1">
      <a:defRPr sz="1800" kern="1200">
        <a:solidFill>
          <a:schemeClr val="tx1"/>
        </a:solidFill>
        <a:uFillTx/>
        <a:latin typeface="+mn-lt"/>
        <a:ea typeface="+mn-ea"/>
        <a:cs typeface="+mn-cs"/>
      </a:defRPr>
    </a:lvl5pPr>
    <a:lvl6pPr marL="2286000" algn="l" defTabSz="914400" rtl="0" eaLnBrk="1" latinLnBrk="0" hangingPunct="1">
      <a:defRPr sz="1800" kern="1200">
        <a:solidFill>
          <a:schemeClr val="tx1"/>
        </a:solidFill>
        <a:uFillTx/>
        <a:latin typeface="+mn-lt"/>
        <a:ea typeface="+mn-ea"/>
        <a:cs typeface="+mn-cs"/>
      </a:defRPr>
    </a:lvl6pPr>
    <a:lvl7pPr marL="2743200" algn="l" defTabSz="914400" rtl="0" eaLnBrk="1" latinLnBrk="0" hangingPunct="1">
      <a:defRPr sz="1800" kern="1200">
        <a:solidFill>
          <a:schemeClr val="tx1"/>
        </a:solidFill>
        <a:uFillTx/>
        <a:latin typeface="+mn-lt"/>
        <a:ea typeface="+mn-ea"/>
        <a:cs typeface="+mn-cs"/>
      </a:defRPr>
    </a:lvl7pPr>
    <a:lvl8pPr marL="3200400" algn="l" defTabSz="914400" rtl="0" eaLnBrk="1" latinLnBrk="0" hangingPunct="1">
      <a:defRPr sz="1800" kern="1200">
        <a:solidFill>
          <a:schemeClr val="tx1"/>
        </a:solidFill>
        <a:uFillTx/>
        <a:latin typeface="+mn-lt"/>
        <a:ea typeface="+mn-ea"/>
        <a:cs typeface="+mn-cs"/>
      </a:defRPr>
    </a:lvl8pPr>
    <a:lvl9pPr marL="3657600" algn="l" defTabSz="914400" rtl="0" eaLnBrk="1" latinLnBrk="0" hangingPunct="1">
      <a:defRPr sz="1800" kern="1200">
        <a:solidFill>
          <a:schemeClr val="tx1"/>
        </a:solidFill>
        <a:uFillTx/>
        <a:latin typeface="+mn-lt"/>
        <a:ea typeface="+mn-ea"/>
        <a:cs typeface="+mn-cs"/>
      </a:defRPr>
    </a:lvl9pPr>
  </p:defaultTextStyle>
  <p:extLst>
    <p:ext uri="{EFAFB233-063F-42B5-8137-9DF3F51BA10A}">
      <p15:sldGuideLst xmlns:p15="http://schemas.microsoft.com/office/powerpoint/2012/main">
        <p15:guide id="1" orient="horz" pos="2102">
          <p15:clr>
            <a:srgbClr val="A4A3A4"/>
          </p15:clr>
        </p15:guide>
        <p15:guide id="2" pos="14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547"/>
    <p:restoredTop sz="84258" autoAdjust="0"/>
  </p:normalViewPr>
  <p:slideViewPr>
    <p:cSldViewPr snapToGrid="0" snapToObjects="1" showGuides="1">
      <p:cViewPr varScale="1">
        <p:scale>
          <a:sx n="76" d="100"/>
          <a:sy n="76" d="100"/>
        </p:scale>
        <p:origin x="662" y="20"/>
      </p:cViewPr>
      <p:guideLst>
        <p:guide orient="horz" pos="2102"/>
        <p:guide pos="14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uFillTx/>
              </a:defRPr>
            </a:lvl1pPr>
          </a:lstStyle>
          <a:p>
            <a:endParaRPr lang="en-US">
              <a:uFillTx/>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uFillTx/>
              </a:defRPr>
            </a:lvl1pPr>
          </a:lstStyle>
          <a:p>
            <a:fld id="{76545417-A59F-5646-AC80-BE5D55068416}" type="datetimeFigureOut">
              <a:rPr lang="en-US" smtClean="0">
                <a:uFillTx/>
              </a:rPr>
              <a:t>4/25/2018</a:t>
            </a:fld>
            <a:endParaRPr lang="en-US">
              <a:uFillTx/>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uFillTx/>
              </a:defRPr>
            </a:lvl1pPr>
          </a:lstStyle>
          <a:p>
            <a:endParaRPr lang="en-US">
              <a:uFillTx/>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uFillTx/>
              </a:defRPr>
            </a:lvl1pPr>
          </a:lstStyle>
          <a:p>
            <a:fld id="{F628E3E7-6383-714D-97E2-20D2C71CDD98}" type="slidenum">
              <a:rPr lang="en-US" smtClean="0">
                <a:uFillTx/>
              </a:rPr>
              <a:t>‹#›</a:t>
            </a:fld>
            <a:endParaRPr lang="en-US">
              <a:uFillTx/>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uFillTx/>
              </a:defRPr>
            </a:lvl1pPr>
          </a:lstStyle>
          <a:p>
            <a:endParaRPr lang="en-US">
              <a:uFillTx/>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uFillTx/>
              </a:defRPr>
            </a:lvl1pPr>
          </a:lstStyle>
          <a:p>
            <a:fld id="{5CBE299B-8A40-A042-84B1-29EED3F3C430}" type="datetimeFigureOut">
              <a:rPr lang="en-US" smtClean="0">
                <a:uFillTx/>
              </a:rPr>
              <a:t>4/25/2018</a:t>
            </a:fld>
            <a:endParaRPr lang="en-US">
              <a:uFillTx/>
            </a:endParaRPr>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srgbClr val="000000"/>
            </a:solidFill>
          </a:ln>
        </p:spPr>
        <p:txBody>
          <a:bodyPr vert="horz" lIns="91440" tIns="45720" rIns="91440" bIns="45720" rtlCol="0" anchor="ctr"/>
          <a:lstStyle/>
          <a:p>
            <a:endParaRPr lang="en-US">
              <a:uFillTx/>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uFillTx/>
              </a:defRPr>
            </a:lvl1pPr>
          </a:lstStyle>
          <a:p>
            <a:endParaRPr lang="en-US">
              <a:uFillTx/>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uFillTx/>
              </a:defRPr>
            </a:lvl1pPr>
          </a:lstStyle>
          <a:p>
            <a:fld id="{5B5BDEA6-71FC-A14D-9564-C69382FBF075}" type="slidenum">
              <a:rPr lang="en-US" smtClean="0">
                <a:uFillTx/>
              </a:rPr>
              <a:t>‹#›</a:t>
            </a:fld>
            <a:endParaRPr lang="en-US">
              <a:uFillTx/>
            </a:endParaRPr>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uFillTx/>
        <a:latin typeface="+mn-lt"/>
        <a:ea typeface="+mn-ea"/>
        <a:cs typeface="+mn-cs"/>
      </a:defRPr>
    </a:lvl1pPr>
    <a:lvl2pPr marL="457200" algn="l" defTabSz="457200" rtl="0" eaLnBrk="1" latinLnBrk="0" hangingPunct="1">
      <a:defRPr sz="1200" kern="1200">
        <a:solidFill>
          <a:schemeClr val="tx1"/>
        </a:solidFill>
        <a:uFillTx/>
        <a:latin typeface="+mn-lt"/>
        <a:ea typeface="+mn-ea"/>
        <a:cs typeface="+mn-cs"/>
      </a:defRPr>
    </a:lvl2pPr>
    <a:lvl3pPr marL="914400" algn="l" defTabSz="457200" rtl="0" eaLnBrk="1" latinLnBrk="0" hangingPunct="1">
      <a:defRPr sz="1200" kern="1200">
        <a:solidFill>
          <a:schemeClr val="tx1"/>
        </a:solidFill>
        <a:uFillTx/>
        <a:latin typeface="+mn-lt"/>
        <a:ea typeface="+mn-ea"/>
        <a:cs typeface="+mn-cs"/>
      </a:defRPr>
    </a:lvl3pPr>
    <a:lvl4pPr marL="1371600" algn="l" defTabSz="457200" rtl="0" eaLnBrk="1" latinLnBrk="0" hangingPunct="1">
      <a:defRPr sz="1200" kern="1200">
        <a:solidFill>
          <a:schemeClr val="tx1"/>
        </a:solidFill>
        <a:uFillTx/>
        <a:latin typeface="+mn-lt"/>
        <a:ea typeface="+mn-ea"/>
        <a:cs typeface="+mn-cs"/>
      </a:defRPr>
    </a:lvl4pPr>
    <a:lvl5pPr marL="1828800" algn="l" defTabSz="457200" rtl="0" eaLnBrk="1" latinLnBrk="0" hangingPunct="1">
      <a:defRPr sz="1200" kern="1200">
        <a:solidFill>
          <a:schemeClr val="tx1"/>
        </a:solidFill>
        <a:uFillTx/>
        <a:latin typeface="+mn-lt"/>
        <a:ea typeface="+mn-ea"/>
        <a:cs typeface="+mn-cs"/>
      </a:defRPr>
    </a:lvl5pPr>
    <a:lvl6pPr marL="2286000" algn="l" defTabSz="457200" rtl="0" eaLnBrk="1" latinLnBrk="0" hangingPunct="1">
      <a:defRPr sz="1200" kern="1200">
        <a:solidFill>
          <a:schemeClr val="tx1"/>
        </a:solidFill>
        <a:uFillTx/>
        <a:latin typeface="+mn-lt"/>
        <a:ea typeface="+mn-ea"/>
        <a:cs typeface="+mn-cs"/>
      </a:defRPr>
    </a:lvl6pPr>
    <a:lvl7pPr marL="2743200" algn="l" defTabSz="457200" rtl="0" eaLnBrk="1" latinLnBrk="0" hangingPunct="1">
      <a:defRPr sz="1200" kern="1200">
        <a:solidFill>
          <a:schemeClr val="tx1"/>
        </a:solidFill>
        <a:uFillTx/>
        <a:latin typeface="+mn-lt"/>
        <a:ea typeface="+mn-ea"/>
        <a:cs typeface="+mn-cs"/>
      </a:defRPr>
    </a:lvl7pPr>
    <a:lvl8pPr marL="3200400" algn="l" defTabSz="457200" rtl="0" eaLnBrk="1" latinLnBrk="0" hangingPunct="1">
      <a:defRPr sz="1200" kern="1200">
        <a:solidFill>
          <a:schemeClr val="tx1"/>
        </a:solidFill>
        <a:uFillTx/>
        <a:latin typeface="+mn-lt"/>
        <a:ea typeface="+mn-ea"/>
        <a:cs typeface="+mn-cs"/>
      </a:defRPr>
    </a:lvl8pPr>
    <a:lvl9pPr marL="3657600" algn="l" defTabSz="457200" rtl="0" eaLnBrk="1" latinLnBrk="0" hangingPunct="1">
      <a:defRPr sz="1200" kern="1200">
        <a:solidFill>
          <a:schemeClr val="tx1"/>
        </a:solidFill>
        <a:uFillTx/>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sz="1200" kern="1200" dirty="0">
                <a:solidFill>
                  <a:schemeClr val="tx1"/>
                </a:solidFill>
                <a:effectLst/>
                <a:uFillTx/>
                <a:latin typeface="+mn-lt"/>
                <a:ea typeface="+mn-ea"/>
                <a:cs typeface="+mn-cs"/>
              </a:rPr>
              <a:t>You’ve probably heard a lot about Burning Man already. Some of it may even be true!</a:t>
            </a:r>
          </a:p>
          <a:p>
            <a:pPr marL="171450" indent="-171450">
              <a:buFont typeface="Arial"/>
              <a:buChar char="•"/>
            </a:pPr>
            <a:r>
              <a:rPr lang="en-US" sz="1200" kern="1200" dirty="0">
                <a:solidFill>
                  <a:schemeClr val="tx1"/>
                </a:solidFill>
                <a:effectLst/>
                <a:uFillTx/>
                <a:latin typeface="+mn-lt"/>
                <a:ea typeface="+mn-ea"/>
                <a:cs typeface="+mn-cs"/>
              </a:rPr>
              <a:t>To make it more fun, we’ve organized it into a Top 10 list. Who doesn’t like a top 10 list? </a:t>
            </a:r>
          </a:p>
          <a:p>
            <a:endParaRPr lang="en-US" dirty="0">
              <a:uFillTx/>
            </a:endParaRPr>
          </a:p>
        </p:txBody>
      </p:sp>
      <p:sp>
        <p:nvSpPr>
          <p:cNvPr id="4" name="Slide Number Placeholder 3"/>
          <p:cNvSpPr>
            <a:spLocks noGrp="1"/>
          </p:cNvSpPr>
          <p:nvPr>
            <p:ph type="sldNum" sz="quarter" idx="10"/>
          </p:nvPr>
        </p:nvSpPr>
        <p:spPr/>
        <p:txBody>
          <a:bodyPr/>
          <a:lstStyle/>
          <a:p>
            <a:fld id="{5B5BDEA6-71FC-A14D-9564-C69382FBF075}" type="slidenum">
              <a:rPr lang="en-US" smtClean="0">
                <a:uFillTx/>
              </a:rPr>
              <a:t>1</a:t>
            </a:fld>
            <a:endParaRPr lang="en-US">
              <a:uFillTx/>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Font typeface="Arial"/>
              <a:buChar char="•"/>
              <a:defRPr>
                <a:uFillTx/>
              </a:defRPr>
            </a:pPr>
            <a:r>
              <a:rPr lang="en-US" sz="1200" kern="1200" dirty="0">
                <a:solidFill>
                  <a:schemeClr val="tx1"/>
                </a:solidFill>
                <a:effectLst/>
                <a:uFillTx/>
                <a:latin typeface="+mn-lt"/>
                <a:ea typeface="+mn-ea"/>
                <a:cs typeface="+mn-cs"/>
              </a:rPr>
              <a:t>In prehistoric times, the desert under our city was a massive lake, and the lakebed is still filled with miles of silt – also known as playa dust. Three times finer than talcum powder, it has a way of getting into everything. </a:t>
            </a:r>
          </a:p>
          <a:p>
            <a:pPr marL="171450" marR="0" indent="-171450" algn="l" defTabSz="457200" rtl="0" eaLnBrk="1" fontAlgn="auto" latinLnBrk="0" hangingPunct="1">
              <a:lnSpc>
                <a:spcPct val="100000"/>
              </a:lnSpc>
              <a:spcBef>
                <a:spcPts val="0"/>
              </a:spcBef>
              <a:spcAft>
                <a:spcPts val="0"/>
              </a:spcAft>
              <a:buFont typeface="Arial"/>
              <a:buChar char="•"/>
              <a:defRPr>
                <a:uFillTx/>
              </a:defRPr>
            </a:pPr>
            <a:r>
              <a:rPr lang="en-US" sz="1200" kern="1200" dirty="0">
                <a:solidFill>
                  <a:schemeClr val="tx1"/>
                </a:solidFill>
                <a:effectLst/>
                <a:uFillTx/>
                <a:latin typeface="+mn-lt"/>
                <a:ea typeface="+mn-ea"/>
                <a:cs typeface="+mn-cs"/>
              </a:rPr>
              <a:t>It’s alkaline enough to be corrosive, which means it sticks to surfaces and doesn’t want to come off with plain water. To get it off your skin, or your gear, or anything, you can use a mild acid solution to neutralize it. Lemon juice is good, and so is vinegar. </a:t>
            </a:r>
          </a:p>
          <a:p>
            <a:pPr marL="171450" marR="0" indent="-171450" algn="l" defTabSz="457200" rtl="0" eaLnBrk="1" fontAlgn="auto" latinLnBrk="0" hangingPunct="1">
              <a:lnSpc>
                <a:spcPct val="100000"/>
              </a:lnSpc>
              <a:spcBef>
                <a:spcPts val="0"/>
              </a:spcBef>
              <a:spcAft>
                <a:spcPts val="0"/>
              </a:spcAft>
              <a:buFont typeface="Arial"/>
              <a:buChar char="•"/>
              <a:defRPr>
                <a:uFillTx/>
              </a:defRPr>
            </a:pPr>
            <a:r>
              <a:rPr lang="en-US" sz="1200" kern="1200" dirty="0">
                <a:solidFill>
                  <a:schemeClr val="tx1"/>
                </a:solidFill>
                <a:effectLst/>
                <a:uFillTx/>
                <a:latin typeface="+mn-lt"/>
                <a:ea typeface="+mn-ea"/>
                <a:cs typeface="+mn-cs"/>
              </a:rPr>
              <a:t>Playa dust is unavoidable, but you can take steps to minimize its effect on your life. Like keeping your tent door shut, covering your bedding with a drop cloth, and keeping your car windows rolled up. After a few days in the dust, you’ll be glad you did.</a:t>
            </a:r>
          </a:p>
          <a:p>
            <a:endParaRPr lang="en-US" dirty="0">
              <a:uFillTx/>
            </a:endParaRPr>
          </a:p>
        </p:txBody>
      </p:sp>
      <p:sp>
        <p:nvSpPr>
          <p:cNvPr id="4" name="Slide Number Placeholder 3"/>
          <p:cNvSpPr>
            <a:spLocks noGrp="1"/>
          </p:cNvSpPr>
          <p:nvPr>
            <p:ph type="sldNum" sz="quarter" idx="10"/>
          </p:nvPr>
        </p:nvSpPr>
        <p:spPr/>
        <p:txBody>
          <a:bodyPr/>
          <a:lstStyle/>
          <a:p>
            <a:fld id="{5B5BDEA6-71FC-A14D-9564-C69382FBF075}" type="slidenum">
              <a:rPr lang="en-US" smtClean="0">
                <a:uFillTx/>
              </a:rPr>
              <a:t>10</a:t>
            </a:fld>
            <a:endParaRPr lang="en-US">
              <a:uFillTx/>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Font typeface="Arial"/>
              <a:buChar char="•"/>
              <a:defRPr>
                <a:uFillTx/>
              </a:defRPr>
            </a:pPr>
            <a:r>
              <a:rPr lang="en-US" sz="1200" kern="1200" dirty="0">
                <a:solidFill>
                  <a:schemeClr val="tx1"/>
                </a:solidFill>
                <a:effectLst/>
                <a:uFillTx/>
                <a:latin typeface="+mn-lt"/>
                <a:ea typeface="+mn-ea"/>
                <a:cs typeface="+mn-cs"/>
              </a:rPr>
              <a:t>Ever stick your head out a car window on the freeway? Or check out your dog when he’s doing it? That’s what it’s like when the winds pick up on the playa. Anything that’s not secured can go flying, including tools, tents, construction materials – we had a volunteer get hit in the neck by an airborne sheet of plywood a few years ago; he was lucky it didn’t kill him. </a:t>
            </a:r>
          </a:p>
          <a:p>
            <a:pPr marL="171450" marR="0" indent="-171450" algn="l" defTabSz="457200" rtl="0" eaLnBrk="1" fontAlgn="auto" latinLnBrk="0" hangingPunct="1">
              <a:lnSpc>
                <a:spcPct val="100000"/>
              </a:lnSpc>
              <a:spcBef>
                <a:spcPts val="0"/>
              </a:spcBef>
              <a:spcAft>
                <a:spcPts val="0"/>
              </a:spcAft>
              <a:buFont typeface="Arial"/>
              <a:buChar char="•"/>
              <a:defRPr>
                <a:uFillTx/>
              </a:defRPr>
            </a:pPr>
            <a:r>
              <a:rPr lang="en-US" sz="1200" kern="1200" dirty="0">
                <a:solidFill>
                  <a:schemeClr val="tx1"/>
                </a:solidFill>
                <a:effectLst/>
                <a:uFillTx/>
                <a:latin typeface="+mn-lt"/>
                <a:ea typeface="+mn-ea"/>
                <a:cs typeface="+mn-cs"/>
              </a:rPr>
              <a:t>The air may be perfectly still when you arrive, but the winds can kick up out of nowhere at any time, so stake down everything, and don’t leave stuff lying around. Be extra careful during set-up and tear-down, and never walk away from a half-built camp.</a:t>
            </a:r>
          </a:p>
          <a:p>
            <a:endParaRPr lang="en-US" dirty="0">
              <a:uFillTx/>
            </a:endParaRPr>
          </a:p>
        </p:txBody>
      </p:sp>
      <p:sp>
        <p:nvSpPr>
          <p:cNvPr id="4" name="Slide Number Placeholder 3"/>
          <p:cNvSpPr>
            <a:spLocks noGrp="1"/>
          </p:cNvSpPr>
          <p:nvPr>
            <p:ph type="sldNum" sz="quarter" idx="10"/>
          </p:nvPr>
        </p:nvSpPr>
        <p:spPr/>
        <p:txBody>
          <a:bodyPr/>
          <a:lstStyle/>
          <a:p>
            <a:fld id="{5B5BDEA6-71FC-A14D-9564-C69382FBF075}" type="slidenum">
              <a:rPr lang="en-US" smtClean="0">
                <a:uFillTx/>
              </a:rPr>
              <a:t>11</a:t>
            </a:fld>
            <a:endParaRPr lang="en-US">
              <a:uFillTx/>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sz="1200" kern="1200" dirty="0">
                <a:solidFill>
                  <a:schemeClr val="tx1"/>
                </a:solidFill>
                <a:effectLst/>
                <a:uFillTx/>
                <a:latin typeface="+mn-lt"/>
                <a:ea typeface="+mn-ea"/>
                <a:cs typeface="+mn-cs"/>
              </a:rPr>
              <a:t>Even a moderate wind can pick up enough playa dust to cause a whiteout, with dust everywhere and little to no visibility. And it can happen at any time, so you should always be ready with your goggles and dust mask. </a:t>
            </a:r>
          </a:p>
          <a:p>
            <a:pPr marL="171450" indent="-171450">
              <a:buFont typeface="Arial"/>
              <a:buChar char="•"/>
            </a:pPr>
            <a:r>
              <a:rPr lang="en-US" sz="1200" kern="1200" dirty="0">
                <a:solidFill>
                  <a:schemeClr val="tx1"/>
                </a:solidFill>
                <a:effectLst/>
                <a:uFillTx/>
                <a:latin typeface="+mn-lt"/>
                <a:ea typeface="+mn-ea"/>
                <a:cs typeface="+mn-cs"/>
              </a:rPr>
              <a:t>When it really kicks up and you can’t see, take shelter wherever you can find it, even if it just means sitting down and waiting it out. Do NOT try to drive or bike in low visibility, just stop and wait it out. </a:t>
            </a:r>
          </a:p>
          <a:p>
            <a:pPr marL="171450" indent="-171450">
              <a:buFont typeface="Arial"/>
              <a:buChar char="•"/>
            </a:pPr>
            <a:r>
              <a:rPr lang="en-US" sz="1200" kern="1200" dirty="0">
                <a:solidFill>
                  <a:schemeClr val="tx1"/>
                </a:solidFill>
                <a:effectLst/>
                <a:uFillTx/>
                <a:latin typeface="+mn-lt"/>
                <a:ea typeface="+mn-ea"/>
                <a:cs typeface="+mn-cs"/>
              </a:rPr>
              <a:t>If you’re on Gate road coming in or out, traffic will be stopped until it clears, so relax and enjoy each others’ company. Who knows, you might meet some new friends in the dust.</a:t>
            </a:r>
            <a:endParaRPr lang="en-US" dirty="0">
              <a:uFillTx/>
            </a:endParaRPr>
          </a:p>
        </p:txBody>
      </p:sp>
      <p:sp>
        <p:nvSpPr>
          <p:cNvPr id="4" name="Slide Number Placeholder 3"/>
          <p:cNvSpPr>
            <a:spLocks noGrp="1"/>
          </p:cNvSpPr>
          <p:nvPr>
            <p:ph type="sldNum" sz="quarter" idx="10"/>
          </p:nvPr>
        </p:nvSpPr>
        <p:spPr/>
        <p:txBody>
          <a:bodyPr/>
          <a:lstStyle/>
          <a:p>
            <a:fld id="{5B5BDEA6-71FC-A14D-9564-C69382FBF075}" type="slidenum">
              <a:rPr lang="en-US" smtClean="0">
                <a:uFillTx/>
              </a:rPr>
              <a:t>12</a:t>
            </a:fld>
            <a:endParaRPr lang="en-US">
              <a:uFillTx/>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sz="1200" kern="1200" dirty="0">
                <a:solidFill>
                  <a:schemeClr val="tx1"/>
                </a:solidFill>
                <a:effectLst/>
                <a:uFillTx/>
                <a:latin typeface="+mn-lt"/>
                <a:ea typeface="+mn-ea"/>
                <a:cs typeface="+mn-cs"/>
              </a:rPr>
              <a:t>It doesn’t rain that often, and when it does, it’s usually over quickly – squalls and showers rather than true storms. So sit tight and wait it out, and please stay off the roads when they’re wet – driving, biking, or even walking can tear them up pretty badly, and when they dry out again they’ll be rough as hell. </a:t>
            </a:r>
          </a:p>
          <a:p>
            <a:pPr marL="171450" indent="-171450">
              <a:buFont typeface="Arial"/>
              <a:buChar char="•"/>
            </a:pPr>
            <a:r>
              <a:rPr lang="en-US" sz="1200" kern="1200" dirty="0">
                <a:solidFill>
                  <a:schemeClr val="tx1"/>
                </a:solidFill>
                <a:effectLst/>
                <a:uFillTx/>
                <a:latin typeface="+mn-lt"/>
                <a:ea typeface="+mn-ea"/>
                <a:cs typeface="+mn-cs"/>
              </a:rPr>
              <a:t>Plus, the mud gets stuck to everything</a:t>
            </a:r>
            <a:r>
              <a:rPr lang="en-US" sz="1200" kern="1200" baseline="0" dirty="0">
                <a:solidFill>
                  <a:schemeClr val="tx1"/>
                </a:solidFill>
                <a:effectLst/>
                <a:uFillTx/>
                <a:latin typeface="+mn-lt"/>
                <a:ea typeface="+mn-ea"/>
                <a:cs typeface="+mn-cs"/>
              </a:rPr>
              <a:t> – your feet, your bike tires -</a:t>
            </a:r>
            <a:r>
              <a:rPr lang="en-US" sz="1200" kern="1200" dirty="0">
                <a:solidFill>
                  <a:schemeClr val="tx1"/>
                </a:solidFill>
                <a:effectLst/>
                <a:uFillTx/>
                <a:latin typeface="+mn-lt"/>
                <a:ea typeface="+mn-ea"/>
                <a:cs typeface="+mn-cs"/>
              </a:rPr>
              <a:t> and you can’t really get it off until it dries rock-hard, and you can knock it off with a hammer. </a:t>
            </a:r>
          </a:p>
          <a:p>
            <a:pPr marL="171450" indent="-171450">
              <a:buFont typeface="Arial"/>
              <a:buChar char="•"/>
            </a:pPr>
            <a:r>
              <a:rPr lang="en-US" sz="1200" kern="1200" dirty="0">
                <a:solidFill>
                  <a:schemeClr val="tx1"/>
                </a:solidFill>
                <a:effectLst/>
                <a:uFillTx/>
                <a:latin typeface="+mn-lt"/>
                <a:ea typeface="+mn-ea"/>
                <a:cs typeface="+mn-cs"/>
              </a:rPr>
              <a:t>Oh, and be aware that thunderstorms are pretty common. So you might want to come down off the roof of that RV when it storms, and don’t go waving long pieces of rebar around.</a:t>
            </a:r>
            <a:r>
              <a:rPr lang="en-US" dirty="0">
                <a:effectLst/>
                <a:uFillTx/>
              </a:rPr>
              <a:t> </a:t>
            </a:r>
            <a:endParaRPr lang="en-US" dirty="0">
              <a:uFillTx/>
            </a:endParaRPr>
          </a:p>
        </p:txBody>
      </p:sp>
      <p:sp>
        <p:nvSpPr>
          <p:cNvPr id="4" name="Slide Number Placeholder 3"/>
          <p:cNvSpPr>
            <a:spLocks noGrp="1"/>
          </p:cNvSpPr>
          <p:nvPr>
            <p:ph type="sldNum" sz="quarter" idx="10"/>
          </p:nvPr>
        </p:nvSpPr>
        <p:spPr/>
        <p:txBody>
          <a:bodyPr/>
          <a:lstStyle/>
          <a:p>
            <a:fld id="{5B5BDEA6-71FC-A14D-9564-C69382FBF075}" type="slidenum">
              <a:rPr lang="en-US" smtClean="0">
                <a:uFillTx/>
              </a:rPr>
              <a:t>13</a:t>
            </a:fld>
            <a:endParaRPr lang="en-US">
              <a:uFillTx/>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FontTx/>
              <a:buNone/>
              <a:defRPr>
                <a:uFillTx/>
              </a:defRPr>
            </a:pPr>
            <a:r>
              <a:rPr lang="en-US" sz="1200" kern="1200" dirty="0">
                <a:solidFill>
                  <a:schemeClr val="tx1"/>
                </a:solidFill>
                <a:effectLst/>
                <a:uFillTx/>
                <a:latin typeface="+mn-lt"/>
                <a:ea typeface="+mn-ea"/>
                <a:cs typeface="+mn-cs"/>
              </a:rPr>
              <a:t>So what have we learned so far? Basically that the desert is not your friend,</a:t>
            </a:r>
            <a:r>
              <a:rPr lang="en-US" sz="1200" kern="1200" baseline="0" dirty="0">
                <a:solidFill>
                  <a:schemeClr val="tx1"/>
                </a:solidFill>
                <a:effectLst/>
                <a:uFillTx/>
                <a:latin typeface="+mn-lt"/>
                <a:ea typeface="+mn-ea"/>
                <a:cs typeface="+mn-cs"/>
              </a:rPr>
              <a:t> and does not care about you. Burning Man is a lot of things, but it’s always a survival situation, so take care you don</a:t>
            </a:r>
            <a:r>
              <a:rPr lang="fr-FR" sz="1200" kern="1200" baseline="0" dirty="0">
                <a:solidFill>
                  <a:schemeClr val="tx1"/>
                </a:solidFill>
                <a:effectLst/>
                <a:uFillTx/>
                <a:latin typeface="+mn-lt"/>
                <a:ea typeface="+mn-ea"/>
                <a:cs typeface="+mn-cs"/>
              </a:rPr>
              <a:t>’</a:t>
            </a:r>
            <a:r>
              <a:rPr lang="en-US" sz="1200" kern="1200" baseline="0" dirty="0">
                <a:solidFill>
                  <a:schemeClr val="tx1"/>
                </a:solidFill>
                <a:effectLst/>
                <a:uFillTx/>
                <a:latin typeface="+mn-lt"/>
                <a:ea typeface="+mn-ea"/>
                <a:cs typeface="+mn-cs"/>
              </a:rPr>
              <a:t>t end up like this guy.</a:t>
            </a:r>
            <a:endParaRPr lang="en-US" dirty="0">
              <a:uFillTx/>
            </a:endParaRPr>
          </a:p>
          <a:p>
            <a:endParaRPr lang="en-US" dirty="0">
              <a:uFillTx/>
            </a:endParaRPr>
          </a:p>
        </p:txBody>
      </p:sp>
      <p:sp>
        <p:nvSpPr>
          <p:cNvPr id="4" name="Slide Number Placeholder 3"/>
          <p:cNvSpPr>
            <a:spLocks noGrp="1"/>
          </p:cNvSpPr>
          <p:nvPr>
            <p:ph type="sldNum" sz="quarter" idx="10"/>
          </p:nvPr>
        </p:nvSpPr>
        <p:spPr/>
        <p:txBody>
          <a:bodyPr/>
          <a:lstStyle/>
          <a:p>
            <a:fld id="{5B5BDEA6-71FC-A14D-9564-C69382FBF075}" type="slidenum">
              <a:rPr lang="en-US" smtClean="0">
                <a:uFillTx/>
              </a:rPr>
              <a:t>14</a:t>
            </a:fld>
            <a:endParaRPr lang="en-US">
              <a:uFillTx/>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FontTx/>
              <a:buNone/>
              <a:defRPr>
                <a:uFillTx/>
              </a:defRPr>
            </a:pPr>
            <a:r>
              <a:rPr lang="en-US" sz="1200" kern="1200" dirty="0">
                <a:solidFill>
                  <a:schemeClr val="tx1"/>
                </a:solidFill>
                <a:effectLst/>
                <a:uFillTx/>
                <a:latin typeface="+mn-lt"/>
                <a:ea typeface="+mn-ea"/>
                <a:cs typeface="+mn-cs"/>
              </a:rPr>
              <a:t>Radical self-reliance: it’s one of our core values, and you should take it to heart. “Discover, exercise, and rely on your inner resources.” We believe in taking care of each other too, we call that communal effort – but ultimately it’s up to you to take charge of your own experience and your own well-being.</a:t>
            </a:r>
          </a:p>
          <a:p>
            <a:endParaRPr lang="en-US" dirty="0">
              <a:uFillTx/>
            </a:endParaRPr>
          </a:p>
        </p:txBody>
      </p:sp>
      <p:sp>
        <p:nvSpPr>
          <p:cNvPr id="4" name="Slide Number Placeholder 3"/>
          <p:cNvSpPr>
            <a:spLocks noGrp="1"/>
          </p:cNvSpPr>
          <p:nvPr>
            <p:ph type="sldNum" sz="quarter" idx="10"/>
          </p:nvPr>
        </p:nvSpPr>
        <p:spPr/>
        <p:txBody>
          <a:bodyPr/>
          <a:lstStyle/>
          <a:p>
            <a:fld id="{5B5BDEA6-71FC-A14D-9564-C69382FBF075}" type="slidenum">
              <a:rPr lang="en-US" smtClean="0">
                <a:uFillTx/>
              </a:rPr>
              <a:t>15</a:t>
            </a:fld>
            <a:endParaRPr lang="en-US">
              <a:uFillTx/>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uFillTx/>
                <a:latin typeface="+mn-lt"/>
                <a:ea typeface="+mn-ea"/>
                <a:cs typeface="+mn-cs"/>
              </a:rPr>
              <a:t>Number five: we call it Black Rock City for a reason. Because it is, in fact, a city. For one week every year it’s a pretty big deal – comparable in size to Santa Fe New Mexico.  In this section we’re going to talk about city life, and how to be street-smart in our dusty metropolis.</a:t>
            </a:r>
            <a:r>
              <a:rPr lang="en-US" dirty="0">
                <a:effectLst/>
                <a:uFillTx/>
              </a:rPr>
              <a:t> </a:t>
            </a:r>
            <a:endParaRPr lang="en-US" dirty="0">
              <a:uFillTx/>
            </a:endParaRPr>
          </a:p>
        </p:txBody>
      </p:sp>
      <p:sp>
        <p:nvSpPr>
          <p:cNvPr id="4" name="Slide Number Placeholder 3"/>
          <p:cNvSpPr>
            <a:spLocks noGrp="1"/>
          </p:cNvSpPr>
          <p:nvPr>
            <p:ph type="sldNum" sz="quarter" idx="10"/>
          </p:nvPr>
        </p:nvSpPr>
        <p:spPr/>
        <p:txBody>
          <a:bodyPr/>
          <a:lstStyle/>
          <a:p>
            <a:fld id="{5B5BDEA6-71FC-A14D-9564-C69382FBF075}" type="slidenum">
              <a:rPr lang="en-US" smtClean="0">
                <a:uFillTx/>
              </a:rPr>
              <a:t>16</a:t>
            </a:fld>
            <a:endParaRPr lang="en-US">
              <a:uFillTx/>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sz="1200" kern="1200" dirty="0">
                <a:solidFill>
                  <a:schemeClr val="tx1"/>
                </a:solidFill>
                <a:effectLst/>
                <a:uFillTx/>
                <a:latin typeface="+mn-lt"/>
                <a:ea typeface="+mn-ea"/>
                <a:cs typeface="+mn-cs"/>
              </a:rPr>
              <a:t>Laws are enforced in Black Rock City by law enforcement officers from the federal Bureau of Land Management and the county Sheriff’s department. The BLM rangers come from all over the country to be here and work the event. </a:t>
            </a:r>
          </a:p>
          <a:p>
            <a:pPr marL="171450" indent="-171450">
              <a:buFont typeface="Arial"/>
              <a:buChar char="•"/>
            </a:pPr>
            <a:r>
              <a:rPr lang="en-US" sz="1200" kern="1200" dirty="0">
                <a:solidFill>
                  <a:schemeClr val="tx1"/>
                </a:solidFill>
                <a:effectLst/>
                <a:uFillTx/>
                <a:latin typeface="+mn-lt"/>
                <a:ea typeface="+mn-ea"/>
                <a:cs typeface="+mn-cs"/>
              </a:rPr>
              <a:t>Under the uniform they are in fact people like you and me – so give them the benefit of the doubt and think of them as fellow participants. Which they are! Radical inclusion! Say hi, start a conversation – talking about the art is always a good icebreaker.</a:t>
            </a:r>
            <a:r>
              <a:rPr lang="en-US" dirty="0">
                <a:effectLst/>
                <a:uFillTx/>
              </a:rPr>
              <a:t> Or the weather: “So</a:t>
            </a:r>
            <a:r>
              <a:rPr lang="en-US" baseline="0" dirty="0">
                <a:effectLst/>
                <a:uFillTx/>
              </a:rPr>
              <a:t> what about this heat, huh?”</a:t>
            </a:r>
            <a:endParaRPr lang="en-US" dirty="0">
              <a:uFillTx/>
            </a:endParaRPr>
          </a:p>
        </p:txBody>
      </p:sp>
      <p:sp>
        <p:nvSpPr>
          <p:cNvPr id="4" name="Slide Number Placeholder 3"/>
          <p:cNvSpPr>
            <a:spLocks noGrp="1"/>
          </p:cNvSpPr>
          <p:nvPr>
            <p:ph type="sldNum" sz="quarter" idx="10"/>
          </p:nvPr>
        </p:nvSpPr>
        <p:spPr/>
        <p:txBody>
          <a:bodyPr/>
          <a:lstStyle/>
          <a:p>
            <a:fld id="{5B5BDEA6-71FC-A14D-9564-C69382FBF075}" type="slidenum">
              <a:rPr lang="en-US" smtClean="0">
                <a:uFillTx/>
              </a:rPr>
              <a:t>17</a:t>
            </a:fld>
            <a:endParaRPr lang="en-US">
              <a:uFillTx/>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sz="1200" kern="1200" dirty="0">
                <a:solidFill>
                  <a:schemeClr val="tx1"/>
                </a:solidFill>
                <a:effectLst/>
                <a:uFillTx/>
                <a:latin typeface="+mn-lt"/>
                <a:ea typeface="+mn-ea"/>
                <a:cs typeface="+mn-cs"/>
              </a:rPr>
              <a:t>In addition to the obvious, be aware that alcohol laws are enthusiastically enforced, including open containers in vehicles and giving alcohol to minors. If you tour the theme camps, you will run across quite a few gift bars where liquor is being served – you can expect to be carded at all of them, so bring your ID. And if you are lucky enough to be behind the bar in one, you get top do the carding.</a:t>
            </a:r>
          </a:p>
          <a:p>
            <a:pPr marL="171450" indent="-171450">
              <a:buFont typeface="Arial"/>
              <a:buChar char="•"/>
            </a:pPr>
            <a:r>
              <a:rPr lang="en-US" sz="1200" kern="1200" dirty="0">
                <a:solidFill>
                  <a:schemeClr val="tx1"/>
                </a:solidFill>
                <a:effectLst/>
                <a:uFillTx/>
                <a:latin typeface="+mn-lt"/>
                <a:ea typeface="+mn-ea"/>
                <a:cs typeface="+mn-cs"/>
              </a:rPr>
              <a:t>All the laws of the land apply, including the US constitution. If you don’t consent to a search, say so. But be advised that you may be searched anyway, if the officer believes there is probable cause. Also be aware that if one person in your camp or in your vehicle is suspected of committing a crime, the entire camp or car can be searched. So don’t be that person – on behalf of your friends, we thank you in advance.</a:t>
            </a:r>
          </a:p>
        </p:txBody>
      </p:sp>
      <p:sp>
        <p:nvSpPr>
          <p:cNvPr id="4" name="Slide Number Placeholder 3"/>
          <p:cNvSpPr>
            <a:spLocks noGrp="1"/>
          </p:cNvSpPr>
          <p:nvPr>
            <p:ph type="sldNum" sz="quarter" idx="10"/>
          </p:nvPr>
        </p:nvSpPr>
        <p:spPr/>
        <p:txBody>
          <a:bodyPr/>
          <a:lstStyle/>
          <a:p>
            <a:fld id="{5B5BDEA6-71FC-A14D-9564-C69382FBF075}" type="slidenum">
              <a:rPr lang="en-US" smtClean="0">
                <a:uFillTx/>
              </a:rPr>
              <a:t>18</a:t>
            </a:fld>
            <a:endParaRPr lang="en-US">
              <a:uFillTx/>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sz="1200" kern="1200" dirty="0">
                <a:solidFill>
                  <a:schemeClr val="tx1"/>
                </a:solidFill>
                <a:effectLst/>
                <a:uFillTx/>
                <a:latin typeface="+mn-lt"/>
                <a:ea typeface="+mn-ea"/>
                <a:cs typeface="+mn-cs"/>
              </a:rPr>
              <a:t>The city is laid out like a clock, with the man at the center of the clock face. Radial streets are numbered like the numbers on a clock, and</a:t>
            </a:r>
            <a:r>
              <a:rPr lang="en-US" sz="1200" kern="1200" baseline="0" dirty="0">
                <a:solidFill>
                  <a:schemeClr val="tx1"/>
                </a:solidFill>
                <a:effectLst/>
                <a:uFillTx/>
                <a:latin typeface="+mn-lt"/>
                <a:ea typeface="+mn-ea"/>
                <a:cs typeface="+mn-cs"/>
              </a:rPr>
              <a:t> the circular streets are named by the letters, A through </a:t>
            </a:r>
            <a:r>
              <a:rPr lang="en-US" sz="1200" b="1" u="sng" kern="1200" baseline="0" dirty="0">
                <a:solidFill>
                  <a:srgbClr val="FF0000"/>
                </a:solidFill>
                <a:effectLst/>
                <a:uFillTx/>
                <a:latin typeface="+mn-lt"/>
                <a:ea typeface="+mn-ea"/>
                <a:cs typeface="+mn-cs"/>
              </a:rPr>
              <a:t>L</a:t>
            </a:r>
            <a:r>
              <a:rPr lang="en-US" sz="1200" kern="1200" baseline="0" dirty="0">
                <a:solidFill>
                  <a:schemeClr val="tx1"/>
                </a:solidFill>
                <a:effectLst/>
                <a:uFillTx/>
                <a:latin typeface="+mn-lt"/>
                <a:ea typeface="+mn-ea"/>
                <a:cs typeface="+mn-cs"/>
              </a:rPr>
              <a:t> as you go away from the Man, back into the neighborhoods. </a:t>
            </a:r>
          </a:p>
          <a:p>
            <a:pPr marL="628650" lvl="1" indent="-171450">
              <a:buFont typeface="Arial"/>
              <a:buChar char="•"/>
            </a:pPr>
            <a:r>
              <a:rPr lang="en-US" sz="1200" kern="1200" baseline="0" dirty="0">
                <a:solidFill>
                  <a:schemeClr val="tx1"/>
                </a:solidFill>
                <a:effectLst/>
                <a:uFillTx/>
                <a:latin typeface="+mn-lt"/>
                <a:ea typeface="+mn-ea"/>
                <a:cs typeface="+mn-cs"/>
              </a:rPr>
              <a:t>CENTER CAMP is</a:t>
            </a:r>
            <a:r>
              <a:rPr lang="en-US" sz="1200" b="0" i="0" u="none" strike="noStrike" kern="1200" dirty="0">
                <a:solidFill>
                  <a:schemeClr val="tx1"/>
                </a:solidFill>
                <a:effectLst/>
                <a:uFillTx/>
                <a:latin typeface="+mn-lt"/>
                <a:ea typeface="+mn-ea"/>
                <a:cs typeface="+mn-cs"/>
              </a:rPr>
              <a:t> the civic hub of Black Rock City. There you will find service-oriented camps.</a:t>
            </a:r>
            <a:endParaRPr lang="en-US" sz="1200" kern="1200" baseline="0" dirty="0">
              <a:solidFill>
                <a:schemeClr val="tx1"/>
              </a:solidFill>
              <a:effectLst/>
              <a:uFillTx/>
              <a:latin typeface="+mn-lt"/>
              <a:ea typeface="+mn-ea"/>
              <a:cs typeface="+mn-cs"/>
            </a:endParaRPr>
          </a:p>
          <a:p>
            <a:pPr marL="171450" indent="-171450">
              <a:buFont typeface="Arial"/>
              <a:buChar char="•"/>
            </a:pPr>
            <a:r>
              <a:rPr lang="en-US" sz="1200" kern="1200" dirty="0">
                <a:solidFill>
                  <a:schemeClr val="tx1"/>
                </a:solidFill>
                <a:effectLst/>
                <a:uFillTx/>
                <a:latin typeface="+mn-lt"/>
                <a:ea typeface="+mn-ea"/>
                <a:cs typeface="+mn-cs"/>
              </a:rPr>
              <a:t>You’ll get a map at the gate, and all the streets will</a:t>
            </a:r>
            <a:r>
              <a:rPr lang="en-US" sz="1200" kern="1200" baseline="0" dirty="0">
                <a:solidFill>
                  <a:schemeClr val="tx1"/>
                </a:solidFill>
                <a:effectLst/>
                <a:uFillTx/>
                <a:latin typeface="+mn-lt"/>
                <a:ea typeface="+mn-ea"/>
                <a:cs typeface="+mn-cs"/>
              </a:rPr>
              <a:t> be</a:t>
            </a:r>
            <a:r>
              <a:rPr lang="en-US" sz="1200" kern="1200" dirty="0">
                <a:solidFill>
                  <a:schemeClr val="tx1"/>
                </a:solidFill>
                <a:effectLst/>
                <a:uFillTx/>
                <a:latin typeface="+mn-lt"/>
                <a:ea typeface="+mn-ea"/>
                <a:cs typeface="+mn-cs"/>
              </a:rPr>
              <a:t> marked. That is unless someone claims a street sign as a souvenir – PLEASE DON’T BE THAT PERSON. </a:t>
            </a:r>
          </a:p>
          <a:p>
            <a:pPr marL="171450" indent="-171450">
              <a:buFont typeface="Arial"/>
              <a:buChar char="•"/>
            </a:pPr>
            <a:r>
              <a:rPr lang="en-US" sz="1200" kern="1200" dirty="0">
                <a:solidFill>
                  <a:schemeClr val="tx1"/>
                </a:solidFill>
                <a:effectLst/>
                <a:uFillTx/>
                <a:latin typeface="+mn-lt"/>
                <a:ea typeface="+mn-ea"/>
                <a:cs typeface="+mn-cs"/>
              </a:rPr>
              <a:t>Once you learn the system it’s pretty hard to get lost – unless you want to get lost. In which case, by all means get lost. This could be the best and safest city in the world to get lost in.  </a:t>
            </a:r>
            <a:endParaRPr lang="en-US" dirty="0">
              <a:uFillTx/>
            </a:endParaRPr>
          </a:p>
          <a:p>
            <a:endParaRPr lang="en-US" dirty="0">
              <a:uFillTx/>
            </a:endParaRPr>
          </a:p>
        </p:txBody>
      </p:sp>
      <p:sp>
        <p:nvSpPr>
          <p:cNvPr id="4" name="Slide Number Placeholder 3"/>
          <p:cNvSpPr>
            <a:spLocks noGrp="1"/>
          </p:cNvSpPr>
          <p:nvPr>
            <p:ph type="sldNum" sz="quarter" idx="10"/>
          </p:nvPr>
        </p:nvSpPr>
        <p:spPr/>
        <p:txBody>
          <a:bodyPr/>
          <a:lstStyle/>
          <a:p>
            <a:fld id="{5B5BDEA6-71FC-A14D-9564-C69382FBF075}" type="slidenum">
              <a:rPr lang="en-US" smtClean="0">
                <a:uFillTx/>
              </a:rPr>
              <a:t>19</a:t>
            </a:fld>
            <a:endParaRPr lang="en-US">
              <a:uFillTx/>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FontTx/>
              <a:buNone/>
              <a:defRPr>
                <a:uFillTx/>
              </a:defRPr>
            </a:pPr>
            <a:r>
              <a:rPr lang="en-US" sz="1200" kern="1200" dirty="0">
                <a:solidFill>
                  <a:schemeClr val="tx1"/>
                </a:solidFill>
                <a:effectLst/>
                <a:uFillTx/>
                <a:latin typeface="+mn-lt"/>
                <a:ea typeface="+mn-ea"/>
                <a:cs typeface="+mn-cs"/>
              </a:rPr>
              <a:t>Number 1. Burning Man is not a music festival. In fact it’s not even really a festival in the normal sense of the word. </a:t>
            </a:r>
          </a:p>
          <a:p>
            <a:pPr marL="0" marR="0" indent="0" algn="l" defTabSz="457200" rtl="0" eaLnBrk="1" fontAlgn="auto" latinLnBrk="0" hangingPunct="1">
              <a:lnSpc>
                <a:spcPct val="100000"/>
              </a:lnSpc>
              <a:spcBef>
                <a:spcPts val="0"/>
              </a:spcBef>
              <a:spcAft>
                <a:spcPts val="0"/>
              </a:spcAft>
              <a:buFontTx/>
              <a:buNone/>
              <a:defRPr>
                <a:uFillTx/>
              </a:defRPr>
            </a:pPr>
            <a:endParaRPr lang="en-US" dirty="0">
              <a:uFillTx/>
            </a:endParaRPr>
          </a:p>
        </p:txBody>
      </p:sp>
      <p:sp>
        <p:nvSpPr>
          <p:cNvPr id="4" name="Slide Number Placeholder 3"/>
          <p:cNvSpPr>
            <a:spLocks noGrp="1"/>
          </p:cNvSpPr>
          <p:nvPr>
            <p:ph type="sldNum" sz="quarter" idx="10"/>
          </p:nvPr>
        </p:nvSpPr>
        <p:spPr/>
        <p:txBody>
          <a:bodyPr/>
          <a:lstStyle/>
          <a:p>
            <a:fld id="{5B5BDEA6-71FC-A14D-9564-C69382FBF075}" type="slidenum">
              <a:rPr lang="en-US" smtClean="0">
                <a:uFillTx/>
              </a:rPr>
              <a:t>2</a:t>
            </a:fld>
            <a:endParaRPr lang="en-US">
              <a:uFillTx/>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sz="1200" kern="1200" dirty="0">
                <a:solidFill>
                  <a:schemeClr val="tx1"/>
                </a:solidFill>
                <a:effectLst/>
                <a:uFillTx/>
                <a:latin typeface="+mn-lt"/>
                <a:ea typeface="+mn-ea"/>
                <a:cs typeface="+mn-cs"/>
              </a:rPr>
              <a:t>The Black Rock Rangers, on the other hand, are NOT law enforcement. Easily recognized by their Burner-chic khaki uniforms and Burning Man logo gear, this all-volunteer force specializes in non-violent communications, dispute resolution, and de-escalation of situations that could use some de-escalating. </a:t>
            </a:r>
          </a:p>
          <a:p>
            <a:pPr marL="171450" indent="-171450">
              <a:buFont typeface="Arial"/>
              <a:buChar char="•"/>
            </a:pPr>
            <a:r>
              <a:rPr lang="en-US" sz="1200" kern="1200" dirty="0">
                <a:solidFill>
                  <a:schemeClr val="tx1"/>
                </a:solidFill>
                <a:effectLst/>
                <a:uFillTx/>
                <a:latin typeface="+mn-lt"/>
                <a:ea typeface="+mn-ea"/>
                <a:cs typeface="+mn-cs"/>
              </a:rPr>
              <a:t>They’re also a reliable source of information, and they can call in other support staff like fire, medical, or law enforcement if the situation requires it. </a:t>
            </a:r>
          </a:p>
          <a:p>
            <a:pPr marL="171450" indent="-171450">
              <a:buFont typeface="Arial"/>
              <a:buChar char="•"/>
            </a:pPr>
            <a:r>
              <a:rPr lang="en-US" sz="1200" kern="1200" dirty="0">
                <a:solidFill>
                  <a:schemeClr val="tx1"/>
                </a:solidFill>
                <a:effectLst/>
                <a:uFillTx/>
                <a:latin typeface="+mn-lt"/>
                <a:ea typeface="+mn-ea"/>
                <a:cs typeface="+mn-cs"/>
              </a:rPr>
              <a:t>They’re there to protect people, not property – so don’t expect them to find your lost bike. </a:t>
            </a:r>
          </a:p>
          <a:p>
            <a:pPr marL="171450" indent="-171450">
              <a:buFont typeface="Arial"/>
              <a:buChar char="•"/>
            </a:pPr>
            <a:r>
              <a:rPr lang="en-US" sz="1200" kern="1200" dirty="0">
                <a:solidFill>
                  <a:schemeClr val="tx1"/>
                </a:solidFill>
                <a:effectLst/>
                <a:uFillTx/>
                <a:latin typeface="+mn-lt"/>
                <a:ea typeface="+mn-ea"/>
                <a:cs typeface="+mn-cs"/>
              </a:rPr>
              <a:t>And did I mention that they are not COPS? They’re not cops. They’re some of the hardest working volunteers on the playa, so show them a little love.</a:t>
            </a:r>
            <a:r>
              <a:rPr lang="en-US" dirty="0">
                <a:effectLst/>
                <a:uFillTx/>
              </a:rPr>
              <a:t> </a:t>
            </a:r>
          </a:p>
          <a:p>
            <a:pPr marL="171450" indent="-171450">
              <a:buFont typeface="Arial"/>
              <a:buChar char="•"/>
            </a:pPr>
            <a:r>
              <a:rPr lang="en-US" b="1" dirty="0">
                <a:solidFill>
                  <a:srgbClr val="FF0000"/>
                </a:solidFill>
                <a:effectLst/>
                <a:uFillTx/>
              </a:rPr>
              <a:t>You can find</a:t>
            </a:r>
            <a:r>
              <a:rPr lang="en-US" b="1" baseline="0" dirty="0">
                <a:solidFill>
                  <a:srgbClr val="FF0000"/>
                </a:solidFill>
                <a:effectLst/>
                <a:uFillTx/>
              </a:rPr>
              <a:t> Ranger stations at Center Camp and the plazas at 3:00 and 9:00 and “B” Streets, and walking patrols throughout the city.[TS]</a:t>
            </a:r>
            <a:endParaRPr lang="en-US" b="1" dirty="0">
              <a:solidFill>
                <a:srgbClr val="FF0000"/>
              </a:solidFill>
              <a:uFillTx/>
            </a:endParaRPr>
          </a:p>
        </p:txBody>
      </p:sp>
      <p:sp>
        <p:nvSpPr>
          <p:cNvPr id="4" name="Slide Number Placeholder 3"/>
          <p:cNvSpPr>
            <a:spLocks noGrp="1"/>
          </p:cNvSpPr>
          <p:nvPr>
            <p:ph type="sldNum" sz="quarter" idx="10"/>
          </p:nvPr>
        </p:nvSpPr>
        <p:spPr/>
        <p:txBody>
          <a:bodyPr/>
          <a:lstStyle/>
          <a:p>
            <a:fld id="{5B5BDEA6-71FC-A14D-9564-C69382FBF075}" type="slidenum">
              <a:rPr lang="en-US" smtClean="0">
                <a:uFillTx/>
              </a:rPr>
              <a:t>20</a:t>
            </a:fld>
            <a:endParaRPr lang="en-US">
              <a:uFillTx/>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uFillTx/>
                <a:latin typeface="+mn-lt"/>
                <a:ea typeface="+mn-ea"/>
                <a:cs typeface="+mn-cs"/>
              </a:rPr>
              <a:t>We hope you never need them, but Burning Man has a fire department, a medical staff, and a bunch of clinics. There’s also a massive radio network that links them all together, and ties them in to third party services like law enforcement if the need arises.</a:t>
            </a:r>
            <a:r>
              <a:rPr lang="en-US" dirty="0">
                <a:effectLst/>
                <a:uFillTx/>
              </a:rPr>
              <a:t> If you’ve got an emergency, look for anyone with a radio. Or just start hollering.</a:t>
            </a:r>
            <a:endParaRPr lang="en-US" dirty="0">
              <a:uFillTx/>
            </a:endParaRPr>
          </a:p>
        </p:txBody>
      </p:sp>
      <p:sp>
        <p:nvSpPr>
          <p:cNvPr id="4" name="Slide Number Placeholder 3"/>
          <p:cNvSpPr>
            <a:spLocks noGrp="1"/>
          </p:cNvSpPr>
          <p:nvPr>
            <p:ph type="sldNum" sz="quarter" idx="10"/>
          </p:nvPr>
        </p:nvSpPr>
        <p:spPr/>
        <p:txBody>
          <a:bodyPr/>
          <a:lstStyle/>
          <a:p>
            <a:fld id="{5B5BDEA6-71FC-A14D-9564-C69382FBF075}" type="slidenum">
              <a:rPr lang="en-US" smtClean="0">
                <a:uFillTx/>
              </a:rPr>
              <a:t>21</a:t>
            </a:fld>
            <a:endParaRPr lang="en-US">
              <a:uFillTx/>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lvl="1" indent="-457200">
              <a:buFont typeface="Arial" charset="0"/>
              <a:buChar char="•"/>
            </a:pPr>
            <a:r>
              <a:rPr lang="en-US" sz="3200" dirty="0">
                <a:uFillTx/>
              </a:rPr>
              <a:t>Located at 3:00 plaza, 9:00 plaza, and Esplanade at 5:15. </a:t>
            </a:r>
          </a:p>
          <a:p>
            <a:pPr marL="914400" lvl="1" indent="-457200">
              <a:buFont typeface="Arial" charset="0"/>
              <a:buChar char="•"/>
            </a:pPr>
            <a:r>
              <a:rPr lang="en-US" sz="3200" dirty="0">
                <a:uFillTx/>
              </a:rPr>
              <a:t>First aid stations at the smaller plazas at 4:30 and 7:30</a:t>
            </a:r>
          </a:p>
          <a:p>
            <a:pPr marL="914400" lvl="1" indent="-457200">
              <a:buFont typeface="Arial" charset="0"/>
              <a:buChar char="•"/>
            </a:pPr>
            <a:r>
              <a:rPr lang="en-US" sz="3200" dirty="0">
                <a:uFillTx/>
              </a:rPr>
              <a:t>Second line of defense, if you can’t fix it yourself with your first aid kit</a:t>
            </a:r>
          </a:p>
          <a:p>
            <a:pPr marL="914400" lvl="1" indent="-457200">
              <a:buFont typeface="Arial" charset="0"/>
              <a:buChar char="•"/>
            </a:pPr>
            <a:r>
              <a:rPr lang="en-US" sz="3200" dirty="0">
                <a:uFillTx/>
              </a:rPr>
              <a:t>Can do things up to and including set simple fractures, x-rays, </a:t>
            </a:r>
            <a:r>
              <a:rPr lang="en-US" sz="3200" dirty="0" err="1">
                <a:uFillTx/>
              </a:rPr>
              <a:t>etc</a:t>
            </a:r>
            <a:endParaRPr lang="en-US" dirty="0">
              <a:uFillTx/>
            </a:endParaRPr>
          </a:p>
        </p:txBody>
      </p:sp>
      <p:sp>
        <p:nvSpPr>
          <p:cNvPr id="4" name="Slide Number Placeholder 3"/>
          <p:cNvSpPr>
            <a:spLocks noGrp="1"/>
          </p:cNvSpPr>
          <p:nvPr>
            <p:ph type="sldNum" sz="quarter" idx="10"/>
          </p:nvPr>
        </p:nvSpPr>
        <p:spPr/>
        <p:txBody>
          <a:bodyPr/>
          <a:lstStyle/>
          <a:p>
            <a:fld id="{5B5BDEA6-71FC-A14D-9564-C69382FBF075}" type="slidenum">
              <a:rPr lang="en-US" smtClean="0">
                <a:uFillTx/>
              </a:rPr>
              <a:t>22</a:t>
            </a:fld>
            <a:endParaRPr lang="en-US">
              <a:uFillTx/>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sz="1200" kern="1200" dirty="0">
                <a:solidFill>
                  <a:schemeClr val="tx1"/>
                </a:solidFill>
                <a:effectLst/>
                <a:uFillTx/>
                <a:latin typeface="+mn-lt"/>
                <a:ea typeface="+mn-ea"/>
                <a:cs typeface="+mn-cs"/>
              </a:rPr>
              <a:t>Medical staff and Black Rock Rangers can also hook you up with mental health care if required. That includes crisis intervention, psychiatric help, or even just holding someone’s hand through the long night and talking them down from a bad trip. </a:t>
            </a:r>
          </a:p>
          <a:p>
            <a:pPr marL="171450" indent="-171450">
              <a:buFont typeface="Arial"/>
              <a:buChar char="•"/>
            </a:pPr>
            <a:r>
              <a:rPr lang="en-US" sz="1200" kern="1200" dirty="0">
                <a:solidFill>
                  <a:schemeClr val="tx1"/>
                </a:solidFill>
                <a:effectLst/>
                <a:uFillTx/>
                <a:latin typeface="+mn-lt"/>
                <a:ea typeface="+mn-ea"/>
                <a:cs typeface="+mn-cs"/>
              </a:rPr>
              <a:t>Just go to a med station or flag down a ranger if you or someone in your camp needs help.</a:t>
            </a:r>
            <a:r>
              <a:rPr lang="en-US" dirty="0">
                <a:effectLst/>
                <a:uFillTx/>
              </a:rPr>
              <a:t> </a:t>
            </a:r>
            <a:endParaRPr lang="en-US" dirty="0">
              <a:uFillTx/>
            </a:endParaRPr>
          </a:p>
        </p:txBody>
      </p:sp>
      <p:sp>
        <p:nvSpPr>
          <p:cNvPr id="4" name="Slide Number Placeholder 3"/>
          <p:cNvSpPr>
            <a:spLocks noGrp="1"/>
          </p:cNvSpPr>
          <p:nvPr>
            <p:ph type="sldNum" sz="quarter" idx="10"/>
          </p:nvPr>
        </p:nvSpPr>
        <p:spPr/>
        <p:txBody>
          <a:bodyPr/>
          <a:lstStyle/>
          <a:p>
            <a:fld id="{5B5BDEA6-71FC-A14D-9564-C69382FBF075}" type="slidenum">
              <a:rPr lang="en-US" smtClean="0">
                <a:uFillTx/>
              </a:rPr>
              <a:t>23</a:t>
            </a:fld>
            <a:endParaRPr lang="en-US">
              <a:uFillTx/>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sz="1200" kern="1200" dirty="0">
                <a:solidFill>
                  <a:schemeClr val="tx1"/>
                </a:solidFill>
                <a:effectLst/>
                <a:uFillTx/>
                <a:latin typeface="+mn-lt"/>
                <a:ea typeface="+mn-ea"/>
                <a:cs typeface="+mn-cs"/>
              </a:rPr>
              <a:t>Right on the Center Camp circle you’ll find Playa Info, another all-volunteer resource designed to reconnect you with your lost stuff or lost friends.</a:t>
            </a:r>
          </a:p>
          <a:p>
            <a:pPr marL="171450" indent="-171450">
              <a:buFont typeface="Arial"/>
              <a:buChar char="•"/>
            </a:pPr>
            <a:r>
              <a:rPr lang="en-US" sz="1200" kern="1200" dirty="0">
                <a:solidFill>
                  <a:schemeClr val="tx1"/>
                </a:solidFill>
                <a:effectLst/>
                <a:uFillTx/>
                <a:latin typeface="+mn-lt"/>
                <a:ea typeface="+mn-ea"/>
                <a:cs typeface="+mn-cs"/>
              </a:rPr>
              <a:t>If you stop by and register your camp, friends will be able to find you too. It’s also the best place on the playa to find out about just about anything from the all-knowing Oracles. </a:t>
            </a:r>
          </a:p>
          <a:p>
            <a:pPr marL="171450" indent="-171450">
              <a:buFont typeface="Arial"/>
              <a:buChar char="•"/>
            </a:pPr>
            <a:r>
              <a:rPr lang="en-US" sz="1200" kern="1200" dirty="0">
                <a:solidFill>
                  <a:schemeClr val="tx1"/>
                </a:solidFill>
                <a:effectLst/>
                <a:uFillTx/>
                <a:latin typeface="+mn-lt"/>
                <a:ea typeface="+mn-ea"/>
                <a:cs typeface="+mn-cs"/>
              </a:rPr>
              <a:t>And if you go next door to the V-Spot, you can find out about volunteer opportunities, and maybe sign up for a shift with one of the teams.</a:t>
            </a:r>
            <a:r>
              <a:rPr lang="en-US" dirty="0">
                <a:effectLst/>
                <a:uFillTx/>
              </a:rPr>
              <a:t> (</a:t>
            </a:r>
            <a:r>
              <a:rPr lang="en-US" dirty="0" err="1">
                <a:effectLst/>
                <a:uFillTx/>
              </a:rPr>
              <a:t>alsoat</a:t>
            </a:r>
            <a:r>
              <a:rPr lang="en-US" dirty="0">
                <a:effectLst/>
                <a:uFillTx/>
              </a:rPr>
              <a:t> 3:00 and 9:00 plazas)</a:t>
            </a:r>
            <a:endParaRPr lang="en-US" dirty="0">
              <a:uFillTx/>
            </a:endParaRPr>
          </a:p>
        </p:txBody>
      </p:sp>
      <p:sp>
        <p:nvSpPr>
          <p:cNvPr id="4" name="Slide Number Placeholder 3"/>
          <p:cNvSpPr>
            <a:spLocks noGrp="1"/>
          </p:cNvSpPr>
          <p:nvPr>
            <p:ph type="sldNum" sz="quarter" idx="10"/>
          </p:nvPr>
        </p:nvSpPr>
        <p:spPr/>
        <p:txBody>
          <a:bodyPr/>
          <a:lstStyle/>
          <a:p>
            <a:fld id="{5B5BDEA6-71FC-A14D-9564-C69382FBF075}" type="slidenum">
              <a:rPr lang="en-US" smtClean="0">
                <a:uFillTx/>
              </a:rPr>
              <a:t>24</a:t>
            </a:fld>
            <a:endParaRPr lang="en-US">
              <a:uFillTx/>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sz="1200" kern="1200" dirty="0">
                <a:solidFill>
                  <a:schemeClr val="tx1"/>
                </a:solidFill>
                <a:effectLst/>
                <a:uFillTx/>
                <a:latin typeface="+mn-lt"/>
                <a:ea typeface="+mn-ea"/>
                <a:cs typeface="+mn-cs"/>
              </a:rPr>
              <a:t>There are a lot of radio stations on the dial, but the “official” channel is 94.5, Burning Man Information Radio. Like everything else in Black Rock City it’s a volunteer operation, but this is the crew that works most closely with our communications team. </a:t>
            </a:r>
          </a:p>
          <a:p>
            <a:pPr marL="171450" indent="-171450">
              <a:buFont typeface="Arial"/>
              <a:buChar char="•"/>
            </a:pPr>
            <a:r>
              <a:rPr lang="en-US" sz="1200" kern="1200" dirty="0">
                <a:solidFill>
                  <a:schemeClr val="tx1"/>
                </a:solidFill>
                <a:effectLst/>
                <a:uFillTx/>
                <a:latin typeface="+mn-lt"/>
                <a:ea typeface="+mn-ea"/>
                <a:cs typeface="+mn-cs"/>
              </a:rPr>
              <a:t>In addition to unpredictable and eclectic entertainment, you can get accurate weather, traffic, and official-type announcements. </a:t>
            </a:r>
          </a:p>
          <a:p>
            <a:pPr marL="171450" indent="-171450">
              <a:buFont typeface="Arial"/>
              <a:buChar char="•"/>
            </a:pPr>
            <a:r>
              <a:rPr lang="en-US" sz="1200" kern="1200" dirty="0">
                <a:solidFill>
                  <a:schemeClr val="tx1"/>
                </a:solidFill>
                <a:effectLst/>
                <a:uFillTx/>
                <a:latin typeface="+mn-lt"/>
                <a:ea typeface="+mn-ea"/>
                <a:cs typeface="+mn-cs"/>
              </a:rPr>
              <a:t>It’s worth bringing a radio along – maybe one of those hand-crank jobs if you have one. </a:t>
            </a:r>
          </a:p>
          <a:p>
            <a:pPr marL="171450" indent="-171450">
              <a:buFont typeface="Arial"/>
              <a:buChar char="•"/>
            </a:pPr>
            <a:r>
              <a:rPr lang="en-US" sz="1200" kern="1200" dirty="0">
                <a:solidFill>
                  <a:schemeClr val="tx1"/>
                </a:solidFill>
                <a:effectLst/>
                <a:uFillTx/>
                <a:latin typeface="+mn-lt"/>
                <a:ea typeface="+mn-ea"/>
                <a:cs typeface="+mn-cs"/>
              </a:rPr>
              <a:t>You can even listen before or after your trip, online at </a:t>
            </a:r>
            <a:r>
              <a:rPr lang="en-US" sz="1200" kern="1200" dirty="0" err="1">
                <a:solidFill>
                  <a:schemeClr val="tx1"/>
                </a:solidFill>
                <a:effectLst/>
                <a:uFillTx/>
                <a:latin typeface="+mn-lt"/>
                <a:ea typeface="+mn-ea"/>
                <a:cs typeface="+mn-cs"/>
              </a:rPr>
              <a:t>bmir.org</a:t>
            </a:r>
            <a:r>
              <a:rPr lang="en-US" sz="1200" kern="1200" dirty="0">
                <a:solidFill>
                  <a:schemeClr val="tx1"/>
                </a:solidFill>
                <a:effectLst/>
                <a:uFillTx/>
                <a:latin typeface="+mn-lt"/>
                <a:ea typeface="+mn-ea"/>
                <a:cs typeface="+mn-cs"/>
              </a:rPr>
              <a:t>.</a:t>
            </a:r>
            <a:r>
              <a:rPr lang="en-US" dirty="0">
                <a:effectLst/>
                <a:uFillTx/>
              </a:rPr>
              <a:t> </a:t>
            </a:r>
            <a:endParaRPr lang="en-US" dirty="0">
              <a:uFillTx/>
            </a:endParaRPr>
          </a:p>
        </p:txBody>
      </p:sp>
      <p:sp>
        <p:nvSpPr>
          <p:cNvPr id="4" name="Slide Number Placeholder 3"/>
          <p:cNvSpPr>
            <a:spLocks noGrp="1"/>
          </p:cNvSpPr>
          <p:nvPr>
            <p:ph type="sldNum" sz="quarter" idx="10"/>
          </p:nvPr>
        </p:nvSpPr>
        <p:spPr/>
        <p:txBody>
          <a:bodyPr/>
          <a:lstStyle/>
          <a:p>
            <a:fld id="{5B5BDEA6-71FC-A14D-9564-C69382FBF075}" type="slidenum">
              <a:rPr lang="en-US" smtClean="0">
                <a:uFillTx/>
              </a:rPr>
              <a:t>25</a:t>
            </a:fld>
            <a:endParaRPr lang="en-US">
              <a:uFillTx/>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sz="1200" kern="1200" dirty="0">
                <a:solidFill>
                  <a:schemeClr val="tx1"/>
                </a:solidFill>
                <a:effectLst/>
                <a:uFillTx/>
                <a:latin typeface="+mn-lt"/>
                <a:ea typeface="+mn-ea"/>
                <a:cs typeface="+mn-cs"/>
              </a:rPr>
              <a:t>Yes we know they’re actually green, but they have the words YELLOW BIKE written on them in red paint.</a:t>
            </a:r>
          </a:p>
          <a:p>
            <a:pPr marL="171450" indent="-171450">
              <a:buFont typeface="Arial"/>
              <a:buChar char="•"/>
            </a:pPr>
            <a:r>
              <a:rPr lang="en-US" sz="1200" kern="1200" dirty="0">
                <a:solidFill>
                  <a:schemeClr val="tx1"/>
                </a:solidFill>
                <a:effectLst/>
                <a:uFillTx/>
                <a:latin typeface="+mn-lt"/>
                <a:ea typeface="+mn-ea"/>
                <a:cs typeface="+mn-cs"/>
              </a:rPr>
              <a:t>Another handy volunteer service, the bike crew maintains a huge fleet of these marvelous beaters. </a:t>
            </a:r>
          </a:p>
          <a:p>
            <a:pPr marL="171450" indent="-171450">
              <a:buFont typeface="Arial"/>
              <a:buChar char="•"/>
            </a:pPr>
            <a:r>
              <a:rPr lang="en-US" sz="1200" kern="1200" dirty="0">
                <a:solidFill>
                  <a:schemeClr val="tx1"/>
                </a:solidFill>
                <a:effectLst/>
                <a:uFillTx/>
                <a:latin typeface="+mn-lt"/>
                <a:ea typeface="+mn-ea"/>
                <a:cs typeface="+mn-cs"/>
              </a:rPr>
              <a:t>Please don’t decorate, alter, or lock them – they are for everyone to use, not just you. </a:t>
            </a:r>
          </a:p>
          <a:p>
            <a:pPr marL="171450" indent="-171450">
              <a:buFont typeface="Arial"/>
              <a:buChar char="•"/>
            </a:pPr>
            <a:r>
              <a:rPr lang="en-US" sz="1200" kern="1200" dirty="0">
                <a:solidFill>
                  <a:schemeClr val="tx1"/>
                </a:solidFill>
                <a:effectLst/>
                <a:uFillTx/>
                <a:latin typeface="+mn-lt"/>
                <a:ea typeface="+mn-ea"/>
                <a:cs typeface="+mn-cs"/>
              </a:rPr>
              <a:t>If you ride one, expect it to be a one-way trip – as soon as it’s parked, it’s fair game for anyone else to grab.</a:t>
            </a:r>
            <a:r>
              <a:rPr lang="en-US" dirty="0">
                <a:effectLst/>
                <a:uFillTx/>
              </a:rPr>
              <a:t> </a:t>
            </a:r>
            <a:endParaRPr lang="en-US" dirty="0">
              <a:uFillTx/>
            </a:endParaRPr>
          </a:p>
        </p:txBody>
      </p:sp>
      <p:sp>
        <p:nvSpPr>
          <p:cNvPr id="4" name="Slide Number Placeholder 3"/>
          <p:cNvSpPr>
            <a:spLocks noGrp="1"/>
          </p:cNvSpPr>
          <p:nvPr>
            <p:ph type="sldNum" sz="quarter" idx="10"/>
          </p:nvPr>
        </p:nvSpPr>
        <p:spPr/>
        <p:txBody>
          <a:bodyPr/>
          <a:lstStyle/>
          <a:p>
            <a:fld id="{5B5BDEA6-71FC-A14D-9564-C69382FBF075}" type="slidenum">
              <a:rPr lang="en-US" smtClean="0">
                <a:uFillTx/>
              </a:rPr>
              <a:t>26</a:t>
            </a:fld>
            <a:endParaRPr lang="en-US">
              <a:uFillTx/>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a:buChar char="•"/>
            </a:pPr>
            <a:r>
              <a:rPr lang="en-US" sz="1200" kern="1200" dirty="0">
                <a:solidFill>
                  <a:schemeClr val="tx1"/>
                </a:solidFill>
                <a:effectLst/>
                <a:uFillTx/>
                <a:latin typeface="+mn-lt"/>
                <a:ea typeface="+mn-ea"/>
                <a:cs typeface="+mn-cs"/>
              </a:rPr>
              <a:t>You can buy ice at any of the three </a:t>
            </a:r>
            <a:r>
              <a:rPr lang="en-US" sz="1200" kern="1200" dirty="0" err="1">
                <a:solidFill>
                  <a:schemeClr val="tx1"/>
                </a:solidFill>
                <a:effectLst/>
                <a:uFillTx/>
                <a:latin typeface="+mn-lt"/>
                <a:ea typeface="+mn-ea"/>
                <a:cs typeface="+mn-cs"/>
              </a:rPr>
              <a:t>Arctica</a:t>
            </a:r>
            <a:r>
              <a:rPr lang="en-US" sz="1200" kern="1200" dirty="0">
                <a:solidFill>
                  <a:schemeClr val="tx1"/>
                </a:solidFill>
                <a:effectLst/>
                <a:uFillTx/>
                <a:latin typeface="+mn-lt"/>
                <a:ea typeface="+mn-ea"/>
                <a:cs typeface="+mn-cs"/>
              </a:rPr>
              <a:t> locations. Unless you’re living on dehydrated survival rations,</a:t>
            </a:r>
          </a:p>
          <a:p>
            <a:pPr marL="171450" lvl="0" indent="-171450">
              <a:buFont typeface="Arial"/>
              <a:buChar char="•"/>
            </a:pPr>
            <a:r>
              <a:rPr lang="en-US" sz="1200" kern="1200" dirty="0">
                <a:solidFill>
                  <a:schemeClr val="tx1"/>
                </a:solidFill>
                <a:effectLst/>
                <a:uFillTx/>
                <a:latin typeface="+mn-lt"/>
                <a:ea typeface="+mn-ea"/>
                <a:cs typeface="+mn-cs"/>
              </a:rPr>
              <a:t> you probably have some stuff in the cooler that needs to stay cool. Or at least some beverages, right?</a:t>
            </a:r>
          </a:p>
          <a:p>
            <a:pPr marL="171450" lvl="0" indent="-171450">
              <a:buFont typeface="Arial"/>
              <a:buChar char="•"/>
            </a:pPr>
            <a:r>
              <a:rPr lang="en-US" sz="1200" kern="1200" dirty="0">
                <a:solidFill>
                  <a:schemeClr val="tx1"/>
                </a:solidFill>
                <a:effectLst/>
                <a:uFillTx/>
                <a:latin typeface="+mn-lt"/>
                <a:ea typeface="+mn-ea"/>
                <a:cs typeface="+mn-cs"/>
              </a:rPr>
              <a:t> It’s four bucks a bag, cash only,</a:t>
            </a:r>
            <a:r>
              <a:rPr lang="en-US" sz="1200" kern="1200" baseline="0" dirty="0">
                <a:solidFill>
                  <a:schemeClr val="tx1"/>
                </a:solidFill>
                <a:effectLst/>
                <a:uFillTx/>
                <a:latin typeface="+mn-lt"/>
                <a:ea typeface="+mn-ea"/>
                <a:cs typeface="+mn-cs"/>
              </a:rPr>
              <a:t> s</a:t>
            </a:r>
            <a:r>
              <a:rPr lang="en-US" sz="1200" kern="1200" dirty="0">
                <a:solidFill>
                  <a:schemeClr val="tx1"/>
                </a:solidFill>
                <a:effectLst/>
                <a:uFillTx/>
                <a:latin typeface="+mn-lt"/>
                <a:ea typeface="+mn-ea"/>
                <a:cs typeface="+mn-cs"/>
              </a:rPr>
              <a:t>o bring some cash.</a:t>
            </a:r>
            <a:r>
              <a:rPr lang="en-US" dirty="0">
                <a:effectLst/>
                <a:uFillTx/>
              </a:rPr>
              <a:t> Proceeds all get donated to worthy local causes.</a:t>
            </a:r>
            <a:endParaRPr lang="en-US" dirty="0">
              <a:uFillTx/>
            </a:endParaRPr>
          </a:p>
        </p:txBody>
      </p:sp>
      <p:sp>
        <p:nvSpPr>
          <p:cNvPr id="4" name="Slide Number Placeholder 3"/>
          <p:cNvSpPr>
            <a:spLocks noGrp="1"/>
          </p:cNvSpPr>
          <p:nvPr>
            <p:ph type="sldNum" sz="quarter" idx="10"/>
          </p:nvPr>
        </p:nvSpPr>
        <p:spPr/>
        <p:txBody>
          <a:bodyPr/>
          <a:lstStyle/>
          <a:p>
            <a:fld id="{5B5BDEA6-71FC-A14D-9564-C69382FBF075}" type="slidenum">
              <a:rPr lang="en-US" smtClean="0">
                <a:uFillTx/>
              </a:rPr>
              <a:t>27</a:t>
            </a:fld>
            <a:endParaRPr lang="en-US">
              <a:uFillTx/>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3200" dirty="0">
                <a:uFillTx/>
              </a:rPr>
              <a:t>Acres of shade, good place</a:t>
            </a:r>
            <a:br>
              <a:rPr lang="en-US" sz="3200" dirty="0">
                <a:uFillTx/>
              </a:rPr>
            </a:br>
            <a:r>
              <a:rPr lang="en-US" sz="3200" dirty="0">
                <a:uFillTx/>
              </a:rPr>
              <a:t>to meet friends (old or new)</a:t>
            </a:r>
          </a:p>
          <a:p>
            <a:pPr lvl="1"/>
            <a:r>
              <a:rPr lang="en-US" sz="3200" dirty="0">
                <a:uFillTx/>
              </a:rPr>
              <a:t>2 small stages for radical</a:t>
            </a:r>
            <a:br>
              <a:rPr lang="en-US" sz="3200" dirty="0">
                <a:uFillTx/>
              </a:rPr>
            </a:br>
            <a:r>
              <a:rPr lang="en-US" sz="3200" dirty="0">
                <a:uFillTx/>
              </a:rPr>
              <a:t>self-expression</a:t>
            </a:r>
          </a:p>
          <a:p>
            <a:pPr lvl="1"/>
            <a:r>
              <a:rPr lang="en-US" sz="3200" dirty="0">
                <a:uFillTx/>
              </a:rPr>
              <a:t>Coffee! Beverages!</a:t>
            </a:r>
            <a:br>
              <a:rPr lang="en-US" sz="3200" dirty="0">
                <a:uFillTx/>
              </a:rPr>
            </a:br>
            <a:r>
              <a:rPr lang="en-US" sz="3200" dirty="0">
                <a:uFillTx/>
              </a:rPr>
              <a:t>(Proceeds benefit local community)</a:t>
            </a:r>
          </a:p>
          <a:p>
            <a:pPr marL="171450" indent="-171450">
              <a:buFont typeface="Arial"/>
              <a:buChar char="•"/>
            </a:pPr>
            <a:endParaRPr lang="en-US" sz="1200" kern="1200" dirty="0">
              <a:solidFill>
                <a:schemeClr val="tx1"/>
              </a:solidFill>
              <a:effectLst/>
              <a:uFillTx/>
              <a:latin typeface="+mn-lt"/>
              <a:ea typeface="+mn-ea"/>
              <a:cs typeface="+mn-cs"/>
            </a:endParaRPr>
          </a:p>
          <a:p>
            <a:pPr marL="171450" indent="-171450">
              <a:buFont typeface="Arial"/>
              <a:buChar char="•"/>
            </a:pPr>
            <a:r>
              <a:rPr lang="en-US" sz="1200" kern="1200" dirty="0">
                <a:solidFill>
                  <a:schemeClr val="tx1"/>
                </a:solidFill>
                <a:effectLst/>
                <a:uFillTx/>
                <a:latin typeface="+mn-lt"/>
                <a:ea typeface="+mn-ea"/>
                <a:cs typeface="+mn-cs"/>
              </a:rPr>
              <a:t>The only other place in the city where you can buy anything is the Center Camp Café, where you can get a beverage. </a:t>
            </a:r>
          </a:p>
          <a:p>
            <a:pPr marL="171450" marR="0" indent="-171450" algn="l" defTabSz="457200" rtl="0" eaLnBrk="1" fontAlgn="auto" latinLnBrk="0" hangingPunct="1">
              <a:lnSpc>
                <a:spcPct val="100000"/>
              </a:lnSpc>
              <a:spcBef>
                <a:spcPts val="0"/>
              </a:spcBef>
              <a:spcAft>
                <a:spcPts val="0"/>
              </a:spcAft>
              <a:buFont typeface="Arial"/>
              <a:buChar char="•"/>
              <a:defRPr>
                <a:uFillTx/>
              </a:defRPr>
            </a:pPr>
            <a:r>
              <a:rPr lang="en-US" sz="1200" kern="1200" dirty="0">
                <a:solidFill>
                  <a:schemeClr val="tx1"/>
                </a:solidFill>
                <a:effectLst/>
                <a:uFillTx/>
                <a:latin typeface="+mn-lt"/>
                <a:ea typeface="+mn-ea"/>
                <a:cs typeface="+mn-cs"/>
              </a:rPr>
              <a:t>Center Camp also has the city’s biggest shade structure and lots of volunteer-driven activities, including two small stages. </a:t>
            </a:r>
            <a:endParaRPr lang="en-US" dirty="0">
              <a:uFillTx/>
            </a:endParaRPr>
          </a:p>
          <a:p>
            <a:pPr marL="171450" indent="-171450">
              <a:buFont typeface="Arial"/>
              <a:buChar char="•"/>
            </a:pPr>
            <a:r>
              <a:rPr lang="en-US" sz="1200" kern="1200" dirty="0">
                <a:solidFill>
                  <a:schemeClr val="tx1"/>
                </a:solidFill>
                <a:effectLst/>
                <a:uFillTx/>
                <a:latin typeface="+mn-lt"/>
                <a:ea typeface="+mn-ea"/>
                <a:cs typeface="+mn-cs"/>
              </a:rPr>
              <a:t>Once again, it’s cash only please – and like with ice sales, all profits are donated to our deserving Nevada neighbors.  </a:t>
            </a:r>
            <a:endParaRPr lang="en-US" dirty="0">
              <a:uFillTx/>
            </a:endParaRPr>
          </a:p>
        </p:txBody>
      </p:sp>
      <p:sp>
        <p:nvSpPr>
          <p:cNvPr id="4" name="Slide Number Placeholder 3"/>
          <p:cNvSpPr>
            <a:spLocks noGrp="1"/>
          </p:cNvSpPr>
          <p:nvPr>
            <p:ph type="sldNum" sz="quarter" idx="10"/>
          </p:nvPr>
        </p:nvSpPr>
        <p:spPr/>
        <p:txBody>
          <a:bodyPr/>
          <a:lstStyle/>
          <a:p>
            <a:fld id="{5B5BDEA6-71FC-A14D-9564-C69382FBF075}" type="slidenum">
              <a:rPr lang="en-US" smtClean="0">
                <a:uFillTx/>
              </a:rPr>
              <a:t>28</a:t>
            </a:fld>
            <a:endParaRPr lang="en-US">
              <a:uFillTx/>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sz="1200" kern="1200" dirty="0">
                <a:solidFill>
                  <a:schemeClr val="tx1"/>
                </a:solidFill>
                <a:effectLst/>
                <a:uFillTx/>
                <a:latin typeface="+mn-lt"/>
                <a:ea typeface="+mn-ea"/>
                <a:cs typeface="+mn-cs"/>
              </a:rPr>
              <a:t>Close to where 6:00 meets the Esplanade, you’ll find two adjoining spaces, the </a:t>
            </a:r>
            <a:r>
              <a:rPr lang="en-US" sz="1200" kern="1200" dirty="0" err="1">
                <a:solidFill>
                  <a:schemeClr val="tx1"/>
                </a:solidFill>
                <a:effectLst/>
                <a:uFillTx/>
                <a:latin typeface="+mn-lt"/>
                <a:ea typeface="+mn-ea"/>
                <a:cs typeface="+mn-cs"/>
              </a:rPr>
              <a:t>ARTery</a:t>
            </a:r>
            <a:r>
              <a:rPr lang="en-US" sz="1200" kern="1200" dirty="0">
                <a:solidFill>
                  <a:schemeClr val="tx1"/>
                </a:solidFill>
                <a:effectLst/>
                <a:uFillTx/>
                <a:latin typeface="+mn-lt"/>
                <a:ea typeface="+mn-ea"/>
                <a:cs typeface="+mn-cs"/>
              </a:rPr>
              <a:t> and Everywhere. </a:t>
            </a:r>
            <a:r>
              <a:rPr lang="en-US" sz="1200" kern="1200" dirty="0" err="1">
                <a:solidFill>
                  <a:schemeClr val="tx1"/>
                </a:solidFill>
                <a:effectLst/>
                <a:uFillTx/>
                <a:latin typeface="+mn-lt"/>
                <a:ea typeface="+mn-ea"/>
                <a:cs typeface="+mn-cs"/>
              </a:rPr>
              <a:t>ARTery</a:t>
            </a:r>
            <a:r>
              <a:rPr lang="en-US" sz="1200" kern="1200" dirty="0">
                <a:solidFill>
                  <a:schemeClr val="tx1"/>
                </a:solidFill>
                <a:effectLst/>
                <a:uFillTx/>
                <a:latin typeface="+mn-lt"/>
                <a:ea typeface="+mn-ea"/>
                <a:cs typeface="+mn-cs"/>
              </a:rPr>
              <a:t> is where our art support services team is headquartered, and it’s a great place to learn about the art and the artists, including the schedule of what’s going to be burned and when. </a:t>
            </a:r>
          </a:p>
          <a:p>
            <a:pPr marL="171450" indent="-171450">
              <a:buFont typeface="Arial"/>
              <a:buChar char="•"/>
            </a:pPr>
            <a:r>
              <a:rPr lang="en-US" sz="1200" kern="1200" dirty="0">
                <a:solidFill>
                  <a:schemeClr val="tx1"/>
                </a:solidFill>
                <a:effectLst/>
                <a:uFillTx/>
                <a:latin typeface="+mn-lt"/>
                <a:ea typeface="+mn-ea"/>
                <a:cs typeface="+mn-cs"/>
              </a:rPr>
              <a:t>The shady Everywhere pavilion next door is where you can learn more about Burning Man’s year-round work, like the 60+ other events that take place around the world, our growing regional network, and the humanitarian work of Burners Without Borders.</a:t>
            </a:r>
            <a:r>
              <a:rPr lang="en-US" dirty="0">
                <a:effectLst/>
                <a:uFillTx/>
              </a:rPr>
              <a:t> </a:t>
            </a:r>
            <a:endParaRPr lang="en-US" dirty="0">
              <a:uFillTx/>
            </a:endParaRPr>
          </a:p>
        </p:txBody>
      </p:sp>
      <p:sp>
        <p:nvSpPr>
          <p:cNvPr id="4" name="Slide Number Placeholder 3"/>
          <p:cNvSpPr>
            <a:spLocks noGrp="1"/>
          </p:cNvSpPr>
          <p:nvPr>
            <p:ph type="sldNum" sz="quarter" idx="10"/>
          </p:nvPr>
        </p:nvSpPr>
        <p:spPr/>
        <p:txBody>
          <a:bodyPr/>
          <a:lstStyle/>
          <a:p>
            <a:fld id="{5B5BDEA6-71FC-A14D-9564-C69382FBF075}" type="slidenum">
              <a:rPr lang="en-US" smtClean="0">
                <a:uFillTx/>
              </a:rPr>
              <a:t>29</a:t>
            </a:fld>
            <a:endParaRPr lang="en-US">
              <a:uFillTx/>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10000"/>
              </a:lnSpc>
              <a:buClr>
                <a:schemeClr val="tx2"/>
              </a:buClr>
              <a:buFont typeface="Arial"/>
              <a:buChar char="•"/>
            </a:pPr>
            <a:r>
              <a:rPr lang="en-US" sz="1200" dirty="0">
                <a:uFillTx/>
              </a:rPr>
              <a:t>All entertainment is DIY – Radical self-expression, immediacy</a:t>
            </a:r>
          </a:p>
          <a:p>
            <a:pPr marL="171450" indent="-171450">
              <a:lnSpc>
                <a:spcPct val="110000"/>
              </a:lnSpc>
              <a:buClr>
                <a:schemeClr val="tx2"/>
              </a:buClr>
              <a:buFont typeface="Arial"/>
              <a:buChar char="•"/>
            </a:pPr>
            <a:r>
              <a:rPr lang="en-US" sz="1200" dirty="0">
                <a:uFillTx/>
              </a:rPr>
              <a:t>There’s no VIP anything – Radical inclusion</a:t>
            </a:r>
          </a:p>
          <a:p>
            <a:pPr marL="171450" indent="-171450">
              <a:lnSpc>
                <a:spcPct val="110000"/>
              </a:lnSpc>
              <a:buClr>
                <a:schemeClr val="tx2"/>
              </a:buClr>
              <a:buFont typeface="Arial"/>
              <a:buChar char="•"/>
            </a:pPr>
            <a:r>
              <a:rPr lang="en-US" sz="1200" dirty="0">
                <a:uFillTx/>
              </a:rPr>
              <a:t>It’s all run by volunteers – Participation, communal effort</a:t>
            </a:r>
          </a:p>
          <a:p>
            <a:pPr marL="171450" indent="-171450">
              <a:lnSpc>
                <a:spcPct val="110000"/>
              </a:lnSpc>
              <a:buClr>
                <a:schemeClr val="tx2"/>
              </a:buClr>
              <a:buFont typeface="Arial"/>
              <a:buChar char="•"/>
            </a:pPr>
            <a:r>
              <a:rPr lang="en-US" sz="1200" dirty="0">
                <a:uFillTx/>
              </a:rPr>
              <a:t>There’s hardly any vending – radical self-reliance, gifting, </a:t>
            </a:r>
            <a:r>
              <a:rPr lang="en-US" sz="1200" dirty="0" err="1">
                <a:uFillTx/>
              </a:rPr>
              <a:t>decommodification</a:t>
            </a:r>
            <a:endParaRPr lang="en-US" sz="1200" dirty="0">
              <a:uFillTx/>
            </a:endParaRPr>
          </a:p>
          <a:p>
            <a:pPr marL="171450" indent="-171450">
              <a:lnSpc>
                <a:spcPct val="110000"/>
              </a:lnSpc>
              <a:buClr>
                <a:schemeClr val="tx2"/>
              </a:buClr>
              <a:buFont typeface="Arial"/>
              <a:buChar char="•"/>
            </a:pPr>
            <a:r>
              <a:rPr lang="en-US" sz="1200" dirty="0">
                <a:uFillTx/>
              </a:rPr>
              <a:t>Bring your own trashcan – Leaving no trace, civic responsibility</a:t>
            </a:r>
          </a:p>
          <a:p>
            <a:endParaRPr lang="en-US" dirty="0">
              <a:uFillTx/>
            </a:endParaRPr>
          </a:p>
        </p:txBody>
      </p:sp>
      <p:sp>
        <p:nvSpPr>
          <p:cNvPr id="4" name="Slide Number Placeholder 3"/>
          <p:cNvSpPr>
            <a:spLocks noGrp="1"/>
          </p:cNvSpPr>
          <p:nvPr>
            <p:ph type="sldNum" sz="quarter" idx="10"/>
          </p:nvPr>
        </p:nvSpPr>
        <p:spPr/>
        <p:txBody>
          <a:bodyPr/>
          <a:lstStyle/>
          <a:p>
            <a:fld id="{5B5BDEA6-71FC-A14D-9564-C69382FBF075}" type="slidenum">
              <a:rPr lang="en-US" smtClean="0">
                <a:uFillTx/>
              </a:rPr>
              <a:t>3</a:t>
            </a:fld>
            <a:endParaRPr lang="en-US">
              <a:uFillTx/>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sz="1200" kern="1200" dirty="0">
                <a:solidFill>
                  <a:schemeClr val="tx1"/>
                </a:solidFill>
                <a:effectLst/>
                <a:uFillTx/>
                <a:latin typeface="+mn-lt"/>
                <a:ea typeface="+mn-ea"/>
                <a:cs typeface="+mn-cs"/>
              </a:rPr>
              <a:t>If you’re thinking of publishing anything about Burning Man, including blogging about it, you need to stop by Media Mecca, near </a:t>
            </a:r>
            <a:r>
              <a:rPr lang="en-US" sz="1200" kern="1200" dirty="0" err="1">
                <a:solidFill>
                  <a:schemeClr val="tx1"/>
                </a:solidFill>
                <a:effectLst/>
                <a:uFillTx/>
                <a:latin typeface="+mn-lt"/>
                <a:ea typeface="+mn-ea"/>
                <a:cs typeface="+mn-cs"/>
              </a:rPr>
              <a:t>Arctica</a:t>
            </a:r>
            <a:r>
              <a:rPr lang="en-US" sz="1200" kern="1200" dirty="0">
                <a:solidFill>
                  <a:schemeClr val="tx1"/>
                </a:solidFill>
                <a:effectLst/>
                <a:uFillTx/>
                <a:latin typeface="+mn-lt"/>
                <a:ea typeface="+mn-ea"/>
                <a:cs typeface="+mn-cs"/>
              </a:rPr>
              <a:t> in the Center Camp area. </a:t>
            </a:r>
          </a:p>
          <a:p>
            <a:pPr marL="171450" indent="-171450">
              <a:buFont typeface="Arial"/>
              <a:buChar char="•"/>
            </a:pPr>
            <a:r>
              <a:rPr lang="en-US" sz="1200" kern="1200" dirty="0">
                <a:solidFill>
                  <a:schemeClr val="tx1"/>
                </a:solidFill>
                <a:effectLst/>
                <a:uFillTx/>
                <a:latin typeface="+mn-lt"/>
                <a:ea typeface="+mn-ea"/>
                <a:cs typeface="+mn-cs"/>
              </a:rPr>
              <a:t>Personal photos are fine but if it’s a professional project, you’ll need a media agreement. </a:t>
            </a:r>
          </a:p>
          <a:p>
            <a:pPr marL="171450" indent="-171450">
              <a:buFont typeface="Arial"/>
              <a:buChar char="•"/>
            </a:pPr>
            <a:r>
              <a:rPr lang="en-US" sz="1200" kern="1200" dirty="0">
                <a:solidFill>
                  <a:schemeClr val="tx1"/>
                </a:solidFill>
                <a:effectLst/>
                <a:uFillTx/>
                <a:latin typeface="+mn-lt"/>
                <a:ea typeface="+mn-ea"/>
                <a:cs typeface="+mn-cs"/>
              </a:rPr>
              <a:t>And even if the photos are just for you and your friends, show some class and ask first before you take anyone’s picture, ok? </a:t>
            </a:r>
            <a:endParaRPr lang="en-US" dirty="0">
              <a:uFillTx/>
            </a:endParaRPr>
          </a:p>
        </p:txBody>
      </p:sp>
      <p:sp>
        <p:nvSpPr>
          <p:cNvPr id="4" name="Slide Number Placeholder 3"/>
          <p:cNvSpPr>
            <a:spLocks noGrp="1"/>
          </p:cNvSpPr>
          <p:nvPr>
            <p:ph type="sldNum" sz="quarter" idx="10"/>
          </p:nvPr>
        </p:nvSpPr>
        <p:spPr/>
        <p:txBody>
          <a:bodyPr/>
          <a:lstStyle/>
          <a:p>
            <a:fld id="{5B5BDEA6-71FC-A14D-9564-C69382FBF075}" type="slidenum">
              <a:rPr lang="en-US" smtClean="0">
                <a:uFillTx/>
              </a:rPr>
              <a:t>30</a:t>
            </a:fld>
            <a:endParaRPr lang="en-US">
              <a:uFillTx/>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sz="1200" kern="1200" dirty="0">
                <a:solidFill>
                  <a:schemeClr val="tx1"/>
                </a:solidFill>
                <a:effectLst/>
                <a:uFillTx/>
                <a:latin typeface="+mn-lt"/>
                <a:ea typeface="+mn-ea"/>
                <a:cs typeface="+mn-cs"/>
              </a:rPr>
              <a:t>If you see some colorful characters rolling around in Mad Max trucks, that’s probably DPW, our department of Public Works. </a:t>
            </a:r>
          </a:p>
          <a:p>
            <a:pPr marL="171450" indent="-171450">
              <a:buFont typeface="Arial"/>
              <a:buChar char="•"/>
            </a:pPr>
            <a:r>
              <a:rPr lang="en-US" sz="1200" kern="1200" dirty="0">
                <a:solidFill>
                  <a:schemeClr val="tx1"/>
                </a:solidFill>
                <a:effectLst/>
                <a:uFillTx/>
                <a:latin typeface="+mn-lt"/>
                <a:ea typeface="+mn-ea"/>
                <a:cs typeface="+mn-cs"/>
              </a:rPr>
              <a:t> If they look a little crispy around the edges it’s because they’ve been out here for months laying down the city infrastructure. </a:t>
            </a:r>
          </a:p>
          <a:p>
            <a:pPr marL="171450" indent="-171450">
              <a:buFont typeface="Arial"/>
              <a:buChar char="•"/>
            </a:pPr>
            <a:r>
              <a:rPr lang="en-US" sz="1200" kern="1200" dirty="0">
                <a:solidFill>
                  <a:schemeClr val="tx1"/>
                </a:solidFill>
                <a:effectLst/>
                <a:uFillTx/>
                <a:latin typeface="+mn-lt"/>
                <a:ea typeface="+mn-ea"/>
                <a:cs typeface="+mn-cs"/>
              </a:rPr>
              <a:t>And they’ll be the last ones to leave when it’s all over – Playa Restoration is a DPW team, responsible for getting us through our post-event MOOP inspection. So we can do it again next year.</a:t>
            </a:r>
            <a:r>
              <a:rPr lang="en-US" sz="1200" kern="1200" baseline="0" dirty="0">
                <a:solidFill>
                  <a:schemeClr val="tx1"/>
                </a:solidFill>
                <a:effectLst/>
                <a:uFillTx/>
                <a:latin typeface="+mn-lt"/>
                <a:ea typeface="+mn-ea"/>
                <a:cs typeface="+mn-cs"/>
              </a:rPr>
              <a:t> Hooray for next year!</a:t>
            </a:r>
            <a:endParaRPr lang="en-US" dirty="0">
              <a:uFillTx/>
            </a:endParaRPr>
          </a:p>
        </p:txBody>
      </p:sp>
      <p:sp>
        <p:nvSpPr>
          <p:cNvPr id="4" name="Slide Number Placeholder 3"/>
          <p:cNvSpPr>
            <a:spLocks noGrp="1"/>
          </p:cNvSpPr>
          <p:nvPr>
            <p:ph type="sldNum" sz="quarter" idx="10"/>
          </p:nvPr>
        </p:nvSpPr>
        <p:spPr/>
        <p:txBody>
          <a:bodyPr/>
          <a:lstStyle/>
          <a:p>
            <a:fld id="{5B5BDEA6-71FC-A14D-9564-C69382FBF075}" type="slidenum">
              <a:rPr lang="en-US" smtClean="0">
                <a:uFillTx/>
              </a:rPr>
              <a:t>31</a:t>
            </a:fld>
            <a:endParaRPr lang="en-US">
              <a:uFillTx/>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sz="1200" kern="1200" dirty="0">
                <a:solidFill>
                  <a:schemeClr val="tx1"/>
                </a:solidFill>
                <a:effectLst/>
                <a:uFillTx/>
                <a:latin typeface="+mn-lt"/>
                <a:ea typeface="+mn-ea"/>
                <a:cs typeface="+mn-cs"/>
              </a:rPr>
              <a:t>There’s a hundred and one other services on the playa, all given as gifts, from bike repair to bodywork. </a:t>
            </a:r>
          </a:p>
          <a:p>
            <a:pPr marL="171450" indent="-171450">
              <a:buFont typeface="Arial"/>
              <a:buChar char="•"/>
            </a:pPr>
            <a:r>
              <a:rPr lang="en-US" sz="1200" kern="1200" dirty="0">
                <a:solidFill>
                  <a:schemeClr val="tx1"/>
                </a:solidFill>
                <a:effectLst/>
                <a:uFillTx/>
                <a:latin typeface="+mn-lt"/>
                <a:ea typeface="+mn-ea"/>
                <a:cs typeface="+mn-cs"/>
              </a:rPr>
              <a:t>When you come in the gate you’ll get a directory called the What Where When guide, listing a lot of them. Or maybe you’ll just stumble across the one you need most, in an act of stupendous serendipity. It happens all the time!</a:t>
            </a:r>
            <a:r>
              <a:rPr lang="en-US" dirty="0">
                <a:effectLst/>
                <a:uFillTx/>
              </a:rPr>
              <a:t> </a:t>
            </a:r>
            <a:endParaRPr lang="en-US" dirty="0">
              <a:uFillTx/>
            </a:endParaRPr>
          </a:p>
        </p:txBody>
      </p:sp>
      <p:sp>
        <p:nvSpPr>
          <p:cNvPr id="4" name="Slide Number Placeholder 3"/>
          <p:cNvSpPr>
            <a:spLocks noGrp="1"/>
          </p:cNvSpPr>
          <p:nvPr>
            <p:ph type="sldNum" sz="quarter" idx="10"/>
          </p:nvPr>
        </p:nvSpPr>
        <p:spPr/>
        <p:txBody>
          <a:bodyPr/>
          <a:lstStyle/>
          <a:p>
            <a:fld id="{5B5BDEA6-71FC-A14D-9564-C69382FBF075}" type="slidenum">
              <a:rPr lang="en-US" smtClean="0">
                <a:uFillTx/>
              </a:rPr>
              <a:t>32</a:t>
            </a:fld>
            <a:endParaRPr lang="en-US">
              <a:uFillTx/>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uFillTx/>
                <a:latin typeface="+mn-lt"/>
                <a:ea typeface="+mn-ea"/>
                <a:cs typeface="+mn-cs"/>
              </a:rPr>
              <a:t>This section has been brought to you by the Principle of Communal Effort. Our community values creative cooperation and collaboration! If you like that one, stick around, we’ve got nine more.</a:t>
            </a:r>
            <a:r>
              <a:rPr lang="en-US" dirty="0">
                <a:effectLst/>
                <a:uFillTx/>
              </a:rPr>
              <a:t> </a:t>
            </a:r>
            <a:endParaRPr lang="en-US" dirty="0">
              <a:uFillTx/>
            </a:endParaRPr>
          </a:p>
        </p:txBody>
      </p:sp>
      <p:sp>
        <p:nvSpPr>
          <p:cNvPr id="4" name="Slide Number Placeholder 3"/>
          <p:cNvSpPr>
            <a:spLocks noGrp="1"/>
          </p:cNvSpPr>
          <p:nvPr>
            <p:ph type="sldNum" sz="quarter" idx="10"/>
          </p:nvPr>
        </p:nvSpPr>
        <p:spPr/>
        <p:txBody>
          <a:bodyPr/>
          <a:lstStyle/>
          <a:p>
            <a:fld id="{5B5BDEA6-71FC-A14D-9564-C69382FBF075}" type="slidenum">
              <a:rPr lang="en-US" smtClean="0">
                <a:uFillTx/>
              </a:rPr>
              <a:t>33</a:t>
            </a:fld>
            <a:endParaRPr lang="en-US">
              <a:uFillTx/>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sz="1200" kern="1200" dirty="0">
                <a:solidFill>
                  <a:schemeClr val="tx1"/>
                </a:solidFill>
                <a:effectLst/>
                <a:uFillTx/>
                <a:latin typeface="+mn-lt"/>
                <a:ea typeface="+mn-ea"/>
                <a:cs typeface="+mn-cs"/>
              </a:rPr>
              <a:t>Radical self-reliance means you need to bring a lot of stuff with you. A LOT. </a:t>
            </a:r>
          </a:p>
          <a:p>
            <a:pPr marL="171450" indent="-171450">
              <a:buFont typeface="Arial"/>
              <a:buChar char="•"/>
            </a:pPr>
            <a:r>
              <a:rPr lang="en-US" sz="1200" kern="1200" dirty="0">
                <a:solidFill>
                  <a:schemeClr val="tx1"/>
                </a:solidFill>
                <a:effectLst/>
                <a:uFillTx/>
                <a:latin typeface="+mn-lt"/>
                <a:ea typeface="+mn-ea"/>
                <a:cs typeface="+mn-cs"/>
              </a:rPr>
              <a:t>Basically none of this is available to purchase on-site, or even in any of the nearby towns, so you need to make all your arrangements ahead of time. </a:t>
            </a:r>
          </a:p>
          <a:p>
            <a:pPr marL="171450" indent="-171450">
              <a:buFont typeface="Arial"/>
              <a:buChar char="•"/>
            </a:pPr>
            <a:r>
              <a:rPr lang="en-US" sz="1200" kern="1200" dirty="0">
                <a:solidFill>
                  <a:schemeClr val="tx1"/>
                </a:solidFill>
                <a:effectLst/>
                <a:uFillTx/>
                <a:latin typeface="+mn-lt"/>
                <a:ea typeface="+mn-ea"/>
                <a:cs typeface="+mn-cs"/>
              </a:rPr>
              <a:t>A lot of us collaborate with our fellow campers on shared camp infrastructure like shade, and some groups chip in together on water or food. But whether you’re traveling solo or in a group, YOU need to make sure all your stuff gets to the playa.</a:t>
            </a:r>
            <a:r>
              <a:rPr lang="en-US" dirty="0">
                <a:effectLst/>
                <a:uFillTx/>
              </a:rPr>
              <a:t> </a:t>
            </a:r>
            <a:endParaRPr lang="en-US" dirty="0">
              <a:uFillTx/>
            </a:endParaRPr>
          </a:p>
        </p:txBody>
      </p:sp>
      <p:sp>
        <p:nvSpPr>
          <p:cNvPr id="4" name="Slide Number Placeholder 3"/>
          <p:cNvSpPr>
            <a:spLocks noGrp="1"/>
          </p:cNvSpPr>
          <p:nvPr>
            <p:ph type="sldNum" sz="quarter" idx="10"/>
          </p:nvPr>
        </p:nvSpPr>
        <p:spPr/>
        <p:txBody>
          <a:bodyPr/>
          <a:lstStyle/>
          <a:p>
            <a:fld id="{5B5BDEA6-71FC-A14D-9564-C69382FBF075}" type="slidenum">
              <a:rPr lang="en-US" smtClean="0">
                <a:uFillTx/>
              </a:rPr>
              <a:t>34</a:t>
            </a:fld>
            <a:endParaRPr lang="en-US">
              <a:uFillTx/>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sz="1200" kern="1200" dirty="0">
                <a:solidFill>
                  <a:schemeClr val="tx1"/>
                </a:solidFill>
                <a:effectLst/>
                <a:uFillTx/>
                <a:latin typeface="+mn-lt"/>
                <a:ea typeface="+mn-ea"/>
                <a:cs typeface="+mn-cs"/>
              </a:rPr>
              <a:t>Remember what we said about low humidity? The water in your body is going to start wicking off into the atmosphere as soon as you set foot on the playa. Survival experts say you need a minimum of a gallon of water per day, and more if you want to do things like eat food or drink alcohol. 1-1/2 gallons per person should keep you alive and healthy, with maybe a little left over for brushing your teeth or washing a few dishes. </a:t>
            </a:r>
          </a:p>
          <a:p>
            <a:pPr marL="171450" indent="-171450">
              <a:buFont typeface="Arial"/>
              <a:buChar char="•"/>
            </a:pPr>
            <a:r>
              <a:rPr lang="en-US" sz="1200" kern="1200" dirty="0">
                <a:solidFill>
                  <a:schemeClr val="tx1"/>
                </a:solidFill>
                <a:effectLst/>
                <a:uFillTx/>
                <a:latin typeface="+mn-lt"/>
                <a:ea typeface="+mn-ea"/>
                <a:cs typeface="+mn-cs"/>
              </a:rPr>
              <a:t>For a week’s stay that’s over 80 pounds of water, which is why if you’re riding the Burner Express Bus or flying in on Burner Express Air, you need to make other arrangements to get your water to your camp. </a:t>
            </a:r>
          </a:p>
          <a:p>
            <a:pPr marL="171450" indent="-171450">
              <a:buFont typeface="Arial"/>
              <a:buChar char="•"/>
            </a:pPr>
            <a:r>
              <a:rPr lang="en-US" sz="1200" kern="1200" dirty="0">
                <a:solidFill>
                  <a:schemeClr val="tx1"/>
                </a:solidFill>
                <a:effectLst/>
                <a:uFillTx/>
                <a:latin typeface="+mn-lt"/>
                <a:ea typeface="+mn-ea"/>
                <a:cs typeface="+mn-cs"/>
              </a:rPr>
              <a:t>Please don</a:t>
            </a:r>
            <a:r>
              <a:rPr lang="fr-FR" sz="1200" kern="1200" dirty="0">
                <a:solidFill>
                  <a:schemeClr val="tx1"/>
                </a:solidFill>
                <a:effectLst/>
                <a:uFillTx/>
                <a:latin typeface="+mn-lt"/>
                <a:ea typeface="+mn-ea"/>
                <a:cs typeface="+mn-cs"/>
              </a:rPr>
              <a:t>’</a:t>
            </a:r>
            <a:r>
              <a:rPr lang="en-US" sz="1200" kern="1200" dirty="0">
                <a:solidFill>
                  <a:schemeClr val="tx1"/>
                </a:solidFill>
                <a:effectLst/>
                <a:uFillTx/>
                <a:latin typeface="+mn-lt"/>
                <a:ea typeface="+mn-ea"/>
                <a:cs typeface="+mn-cs"/>
              </a:rPr>
              <a:t>t bring a bunch of disposable water bottles – it’s better to bring big jugs and a refillable water bottle.</a:t>
            </a:r>
          </a:p>
          <a:p>
            <a:pPr marL="171450" indent="-171450">
              <a:buFont typeface="Arial"/>
              <a:buChar char="•"/>
            </a:pPr>
            <a:r>
              <a:rPr lang="en-US" sz="1200" kern="1200" dirty="0">
                <a:solidFill>
                  <a:schemeClr val="tx1"/>
                </a:solidFill>
                <a:effectLst/>
                <a:uFillTx/>
                <a:latin typeface="+mn-lt"/>
                <a:ea typeface="+mn-ea"/>
                <a:cs typeface="+mn-cs"/>
              </a:rPr>
              <a:t>And one last tip: your body will do a better job at retaining water and staying hydrated if you take in electrolytes, like eating salty foods. Bacon: it’s a health food!</a:t>
            </a:r>
            <a:r>
              <a:rPr lang="en-US" dirty="0">
                <a:effectLst/>
                <a:uFillTx/>
              </a:rPr>
              <a:t> </a:t>
            </a:r>
            <a:endParaRPr lang="en-US" dirty="0">
              <a:uFillTx/>
            </a:endParaRPr>
          </a:p>
        </p:txBody>
      </p:sp>
      <p:sp>
        <p:nvSpPr>
          <p:cNvPr id="4" name="Slide Number Placeholder 3"/>
          <p:cNvSpPr>
            <a:spLocks noGrp="1"/>
          </p:cNvSpPr>
          <p:nvPr>
            <p:ph type="sldNum" sz="quarter" idx="10"/>
          </p:nvPr>
        </p:nvSpPr>
        <p:spPr/>
        <p:txBody>
          <a:bodyPr/>
          <a:lstStyle/>
          <a:p>
            <a:fld id="{5B5BDEA6-71FC-A14D-9564-C69382FBF075}" type="slidenum">
              <a:rPr lang="en-US" smtClean="0">
                <a:uFillTx/>
              </a:rPr>
              <a:t>35</a:t>
            </a:fld>
            <a:endParaRPr lang="en-US">
              <a:uFillTx/>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Font typeface="Arial"/>
              <a:buChar char="•"/>
              <a:defRPr>
                <a:uFillTx/>
              </a:defRPr>
            </a:pPr>
            <a:r>
              <a:rPr lang="en-US" sz="1200" kern="1200" dirty="0">
                <a:solidFill>
                  <a:schemeClr val="tx1"/>
                </a:solidFill>
                <a:effectLst/>
                <a:uFillTx/>
                <a:latin typeface="+mn-lt"/>
                <a:ea typeface="+mn-ea"/>
                <a:cs typeface="+mn-cs"/>
              </a:rPr>
              <a:t>The Black Rock Desert is known for its beautiful </a:t>
            </a:r>
            <a:r>
              <a:rPr lang="en-US" sz="1200" kern="1200" dirty="0" err="1">
                <a:solidFill>
                  <a:schemeClr val="tx1"/>
                </a:solidFill>
                <a:effectLst/>
                <a:uFillTx/>
                <a:latin typeface="+mn-lt"/>
                <a:ea typeface="+mn-ea"/>
                <a:cs typeface="+mn-cs"/>
              </a:rPr>
              <a:t>skyscapes</a:t>
            </a:r>
            <a:r>
              <a:rPr lang="en-US" sz="1200" kern="1200" dirty="0">
                <a:solidFill>
                  <a:schemeClr val="tx1"/>
                </a:solidFill>
                <a:effectLst/>
                <a:uFillTx/>
                <a:latin typeface="+mn-lt"/>
                <a:ea typeface="+mn-ea"/>
                <a:cs typeface="+mn-cs"/>
              </a:rPr>
              <a:t>, and there’s nothing wrong with sleeping under the stars. Until there’s a whiteout, or a rainstorm, or the sun comes up and starts baking you like a crispy cookie.</a:t>
            </a:r>
          </a:p>
          <a:p>
            <a:pPr marL="171450" marR="0" indent="-171450" algn="l" defTabSz="457200" rtl="0" eaLnBrk="1" fontAlgn="auto" latinLnBrk="0" hangingPunct="1">
              <a:lnSpc>
                <a:spcPct val="100000"/>
              </a:lnSpc>
              <a:spcBef>
                <a:spcPts val="0"/>
              </a:spcBef>
              <a:spcAft>
                <a:spcPts val="0"/>
              </a:spcAft>
              <a:buFont typeface="Arial"/>
              <a:buChar char="•"/>
              <a:defRPr>
                <a:uFillTx/>
              </a:defRPr>
            </a:pPr>
            <a:r>
              <a:rPr lang="en-US" sz="1200" kern="1200" dirty="0">
                <a:solidFill>
                  <a:schemeClr val="tx1"/>
                </a:solidFill>
                <a:effectLst/>
                <a:uFillTx/>
                <a:latin typeface="+mn-lt"/>
                <a:ea typeface="+mn-ea"/>
                <a:cs typeface="+mn-cs"/>
              </a:rPr>
              <a:t>You’ll see all kinds of shelters out there, and you’ll see a lot of them with their screens and vents covered to keep the dust out, at least during the day. You will also see ginormous tent stakes made from rebar or construction spikes, because the ones that they give you with your tent or pop-up shade are worthless on the playa. </a:t>
            </a:r>
          </a:p>
          <a:p>
            <a:pPr marL="171450" marR="0" indent="-171450" algn="l" defTabSz="457200" rtl="0" eaLnBrk="1" fontAlgn="auto" latinLnBrk="0" hangingPunct="1">
              <a:lnSpc>
                <a:spcPct val="100000"/>
              </a:lnSpc>
              <a:spcBef>
                <a:spcPts val="0"/>
              </a:spcBef>
              <a:spcAft>
                <a:spcPts val="0"/>
              </a:spcAft>
              <a:buFont typeface="Arial"/>
              <a:buChar char="•"/>
              <a:defRPr>
                <a:uFillTx/>
              </a:defRPr>
            </a:pPr>
            <a:r>
              <a:rPr lang="en-US" sz="1200" kern="1200" dirty="0">
                <a:solidFill>
                  <a:schemeClr val="tx1"/>
                </a:solidFill>
                <a:effectLst/>
                <a:uFillTx/>
                <a:latin typeface="+mn-lt"/>
                <a:ea typeface="+mn-ea"/>
                <a:cs typeface="+mn-cs"/>
              </a:rPr>
              <a:t>Do us all a favor and cap off the exposed ends with tennis balls, empty plastic water bottles, or something to keep me from stepping on it in the dark. It’s also courteous to flag any guy lines.</a:t>
            </a:r>
          </a:p>
          <a:p>
            <a:pPr marL="171450" marR="0" indent="-171450" algn="l" defTabSz="457200" rtl="0" eaLnBrk="1" fontAlgn="auto" latinLnBrk="0" hangingPunct="1">
              <a:lnSpc>
                <a:spcPct val="100000"/>
              </a:lnSpc>
              <a:spcBef>
                <a:spcPts val="0"/>
              </a:spcBef>
              <a:spcAft>
                <a:spcPts val="0"/>
              </a:spcAft>
              <a:buFont typeface="Arial"/>
              <a:buChar char="•"/>
              <a:defRPr>
                <a:uFillTx/>
              </a:defRPr>
            </a:pPr>
            <a:r>
              <a:rPr lang="en-US" sz="1200" kern="1200" dirty="0">
                <a:solidFill>
                  <a:schemeClr val="tx1"/>
                </a:solidFill>
                <a:effectLst/>
                <a:uFillTx/>
                <a:latin typeface="+mn-lt"/>
                <a:ea typeface="+mn-ea"/>
                <a:cs typeface="+mn-cs"/>
              </a:rPr>
              <a:t>And when the big yellow sun comes up in the AM, you will thank yourself for bringing some shade cloth and something to hold it up over your tent, like a small EZ-up. Otherwise it’s going to get mighty hot in there, mighty fast when the sun comes up.</a:t>
            </a:r>
          </a:p>
          <a:p>
            <a:pPr marL="171450" marR="0" indent="-171450" algn="l" defTabSz="457200" rtl="0" eaLnBrk="1" fontAlgn="auto" latinLnBrk="0" hangingPunct="1">
              <a:lnSpc>
                <a:spcPct val="100000"/>
              </a:lnSpc>
              <a:spcBef>
                <a:spcPts val="0"/>
              </a:spcBef>
              <a:spcAft>
                <a:spcPts val="0"/>
              </a:spcAft>
              <a:buFont typeface="Arial"/>
              <a:buChar char="•"/>
              <a:defRPr>
                <a:uFillTx/>
              </a:defRPr>
            </a:pPr>
            <a:r>
              <a:rPr lang="en-US" sz="1200" kern="1200" dirty="0">
                <a:solidFill>
                  <a:schemeClr val="tx1"/>
                </a:solidFill>
                <a:effectLst/>
                <a:uFillTx/>
                <a:latin typeface="+mn-lt"/>
                <a:ea typeface="+mn-ea"/>
                <a:cs typeface="+mn-cs"/>
              </a:rPr>
              <a:t> And when you do button up your tent for the day, it’s nice to have a sheet or tarp to throw over your bedding, to catch the dust while you’re away having fun. </a:t>
            </a:r>
          </a:p>
        </p:txBody>
      </p:sp>
      <p:sp>
        <p:nvSpPr>
          <p:cNvPr id="4" name="Slide Number Placeholder 3"/>
          <p:cNvSpPr>
            <a:spLocks noGrp="1"/>
          </p:cNvSpPr>
          <p:nvPr>
            <p:ph type="sldNum" sz="quarter" idx="10"/>
          </p:nvPr>
        </p:nvSpPr>
        <p:spPr/>
        <p:txBody>
          <a:bodyPr/>
          <a:lstStyle/>
          <a:p>
            <a:fld id="{5B5BDEA6-71FC-A14D-9564-C69382FBF075}" type="slidenum">
              <a:rPr lang="en-US" smtClean="0">
                <a:uFillTx/>
              </a:rPr>
              <a:t>36</a:t>
            </a:fld>
            <a:endParaRPr lang="en-US">
              <a:uFillTx/>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sz="1200" kern="1200" dirty="0">
                <a:solidFill>
                  <a:schemeClr val="tx1"/>
                </a:solidFill>
                <a:effectLst/>
                <a:uFillTx/>
                <a:latin typeface="+mn-lt"/>
                <a:ea typeface="+mn-ea"/>
                <a:cs typeface="+mn-cs"/>
              </a:rPr>
              <a:t>Food. You’re going to want less of it than you usually do, thanks to the dehydration effect. It takes a lot of water to digest food, and it’s natural for your body to respond by suppressing your appetite. </a:t>
            </a:r>
          </a:p>
          <a:p>
            <a:pPr marL="171450" indent="-171450">
              <a:buFont typeface="Arial"/>
              <a:buChar char="•"/>
            </a:pPr>
            <a:r>
              <a:rPr lang="en-US" sz="1200" kern="1200" dirty="0">
                <a:solidFill>
                  <a:schemeClr val="tx1"/>
                </a:solidFill>
                <a:effectLst/>
                <a:uFillTx/>
                <a:latin typeface="+mn-lt"/>
                <a:ea typeface="+mn-ea"/>
                <a:cs typeface="+mn-cs"/>
              </a:rPr>
              <a:t>You may also find yourself craving salty and savory foods like cured meats and cheeses – the electrolytes will help you retain more of the water you drink. </a:t>
            </a:r>
          </a:p>
          <a:p>
            <a:pPr marL="171450" indent="-171450">
              <a:buFont typeface="Arial"/>
              <a:buChar char="•"/>
            </a:pPr>
            <a:r>
              <a:rPr lang="en-US" sz="1200" kern="1200" dirty="0">
                <a:solidFill>
                  <a:schemeClr val="tx1"/>
                </a:solidFill>
                <a:effectLst/>
                <a:uFillTx/>
                <a:latin typeface="+mn-lt"/>
                <a:ea typeface="+mn-ea"/>
                <a:cs typeface="+mn-cs"/>
              </a:rPr>
              <a:t>When you’re packing your edibles, do yourself a favor and get rid of excess packaging before you leave – </a:t>
            </a:r>
            <a:r>
              <a:rPr lang="en-US" sz="1200" kern="1200" dirty="0" err="1">
                <a:solidFill>
                  <a:schemeClr val="tx1"/>
                </a:solidFill>
                <a:effectLst/>
                <a:uFillTx/>
                <a:latin typeface="+mn-lt"/>
                <a:ea typeface="+mn-ea"/>
                <a:cs typeface="+mn-cs"/>
              </a:rPr>
              <a:t>precycling</a:t>
            </a:r>
            <a:r>
              <a:rPr lang="en-US" sz="1200" kern="1200" dirty="0">
                <a:solidFill>
                  <a:schemeClr val="tx1"/>
                </a:solidFill>
                <a:effectLst/>
                <a:uFillTx/>
                <a:latin typeface="+mn-lt"/>
                <a:ea typeface="+mn-ea"/>
                <a:cs typeface="+mn-cs"/>
              </a:rPr>
              <a:t> – so there will be less garbage going home. </a:t>
            </a:r>
          </a:p>
          <a:p>
            <a:pPr marL="171450" indent="-171450">
              <a:buFont typeface="Arial"/>
              <a:buChar char="•"/>
            </a:pPr>
            <a:r>
              <a:rPr lang="en-US" sz="1200" kern="1200" dirty="0">
                <a:solidFill>
                  <a:schemeClr val="tx1"/>
                </a:solidFill>
                <a:effectLst/>
                <a:uFillTx/>
                <a:latin typeface="+mn-lt"/>
                <a:ea typeface="+mn-ea"/>
                <a:cs typeface="+mn-cs"/>
              </a:rPr>
              <a:t>Try to keep your kitchen clean, and your cold food cold – use common sense about food safety. Because it would suck to miss Burning Man because of something you ate. </a:t>
            </a:r>
            <a:endParaRPr lang="en-US" dirty="0">
              <a:uFillTx/>
            </a:endParaRPr>
          </a:p>
        </p:txBody>
      </p:sp>
      <p:sp>
        <p:nvSpPr>
          <p:cNvPr id="4" name="Slide Number Placeholder 3"/>
          <p:cNvSpPr>
            <a:spLocks noGrp="1"/>
          </p:cNvSpPr>
          <p:nvPr>
            <p:ph type="sldNum" sz="quarter" idx="10"/>
          </p:nvPr>
        </p:nvSpPr>
        <p:spPr/>
        <p:txBody>
          <a:bodyPr/>
          <a:lstStyle/>
          <a:p>
            <a:fld id="{5B5BDEA6-71FC-A14D-9564-C69382FBF075}" type="slidenum">
              <a:rPr lang="en-US" smtClean="0">
                <a:uFillTx/>
              </a:rPr>
              <a:t>37</a:t>
            </a:fld>
            <a:endParaRPr lang="en-US">
              <a:uFillTx/>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sz="1200" kern="1200" dirty="0">
                <a:solidFill>
                  <a:schemeClr val="tx1"/>
                </a:solidFill>
                <a:effectLst/>
                <a:uFillTx/>
                <a:latin typeface="+mn-lt"/>
                <a:ea typeface="+mn-ea"/>
                <a:cs typeface="+mn-cs"/>
              </a:rPr>
              <a:t>As a rule, Burners don’t travel light. And a big chunk of what we haul out there and back is out of the clothes closet. We already talked about the temperature differences between night and day, and the need for both cool and warm outfits, but there are other factors in the wardrobe equation. Like style! Day or night, cutting a fashionable figure on the playa is a popular form of self-expression. </a:t>
            </a:r>
          </a:p>
          <a:p>
            <a:pPr marL="171450" indent="-171450">
              <a:buFont typeface="Arial"/>
              <a:buChar char="•"/>
            </a:pPr>
            <a:r>
              <a:rPr lang="en-US" sz="1200" kern="1200" dirty="0">
                <a:solidFill>
                  <a:schemeClr val="tx1"/>
                </a:solidFill>
                <a:effectLst/>
                <a:uFillTx/>
                <a:latin typeface="+mn-lt"/>
                <a:ea typeface="+mn-ea"/>
                <a:cs typeface="+mn-cs"/>
              </a:rPr>
              <a:t>Steer clear of any bits and pieces that might come flying off in a windstorm, like sequins and feathers, and don’t pack anything that can’t hold up to a stiff breeze.  </a:t>
            </a:r>
          </a:p>
          <a:p>
            <a:pPr marL="171450" indent="-171450">
              <a:buFont typeface="Arial"/>
              <a:buChar char="•"/>
            </a:pPr>
            <a:r>
              <a:rPr lang="en-US" sz="1200" kern="1200" dirty="0">
                <a:solidFill>
                  <a:schemeClr val="tx1"/>
                </a:solidFill>
                <a:effectLst/>
                <a:uFillTx/>
                <a:latin typeface="+mn-lt"/>
                <a:ea typeface="+mn-ea"/>
                <a:cs typeface="+mn-cs"/>
              </a:rPr>
              <a:t>One look that’s not recommended is the barefoot look. Too much playa dust on your feet can lead to the dreaded “playa foot” syndrome, which if it goes far enough could have you stuck in your camp with your sorry feet in a vinegar bath while everyone else is out having fun. Something easy-on and easy-off, like slippers, are great for in camp. And when you go walkabout, some good comfortable boots.</a:t>
            </a:r>
          </a:p>
          <a:p>
            <a:pPr marL="171450" indent="-171450">
              <a:buFont typeface="Arial"/>
              <a:buChar char="•"/>
            </a:pPr>
            <a:r>
              <a:rPr lang="en-US" sz="1200" kern="1200" dirty="0">
                <a:solidFill>
                  <a:schemeClr val="tx1"/>
                </a:solidFill>
                <a:effectLst/>
                <a:uFillTx/>
                <a:latin typeface="+mn-lt"/>
                <a:ea typeface="+mn-ea"/>
                <a:cs typeface="+mn-cs"/>
              </a:rPr>
              <a:t>After a few days on playa, changing into clean socks will feel like a spa day. And if you bring enough for two changes a day, it will be a spa weekend. </a:t>
            </a:r>
          </a:p>
          <a:p>
            <a:pPr marL="171450" indent="-171450">
              <a:buFont typeface="Arial"/>
              <a:buChar char="•"/>
            </a:pPr>
            <a:r>
              <a:rPr lang="en-US" sz="1200" kern="1200" dirty="0">
                <a:solidFill>
                  <a:schemeClr val="tx1"/>
                </a:solidFill>
                <a:effectLst/>
                <a:uFillTx/>
                <a:latin typeface="+mn-lt"/>
                <a:ea typeface="+mn-ea"/>
                <a:cs typeface="+mn-cs"/>
              </a:rPr>
              <a:t>One last pro tip: pack a clean set of clothes in a Ziploc for the drive home, and don’t touch them until you’re leaving. You may still be crusted in dust, but at least your outfit will feel fresh.</a:t>
            </a:r>
          </a:p>
          <a:p>
            <a:pPr marL="171450" indent="-171450">
              <a:buFont typeface="Arial"/>
              <a:buChar char="•"/>
            </a:pPr>
            <a:endParaRPr lang="en-US" dirty="0">
              <a:uFillTx/>
            </a:endParaRPr>
          </a:p>
        </p:txBody>
      </p:sp>
      <p:sp>
        <p:nvSpPr>
          <p:cNvPr id="4" name="Slide Number Placeholder 3"/>
          <p:cNvSpPr>
            <a:spLocks noGrp="1"/>
          </p:cNvSpPr>
          <p:nvPr>
            <p:ph type="sldNum" sz="quarter" idx="10"/>
          </p:nvPr>
        </p:nvSpPr>
        <p:spPr/>
        <p:txBody>
          <a:bodyPr/>
          <a:lstStyle/>
          <a:p>
            <a:fld id="{5B5BDEA6-71FC-A14D-9564-C69382FBF075}" type="slidenum">
              <a:rPr lang="en-US" smtClean="0">
                <a:uFillTx/>
              </a:rPr>
              <a:t>38</a:t>
            </a:fld>
            <a:endParaRPr lang="en-US">
              <a:uFillTx/>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Font typeface="Arial"/>
              <a:buChar char="•"/>
              <a:defRPr>
                <a:uFillTx/>
              </a:defRPr>
            </a:pPr>
            <a:r>
              <a:rPr lang="en-US" sz="1200" kern="1200" dirty="0">
                <a:solidFill>
                  <a:schemeClr val="tx1"/>
                </a:solidFill>
                <a:effectLst/>
                <a:uFillTx/>
                <a:latin typeface="+mn-lt"/>
                <a:ea typeface="+mn-ea"/>
                <a:cs typeface="+mn-cs"/>
              </a:rPr>
              <a:t>No matter what else you bring, there are a few essential items that you’ll always want to have within arm’s reach. Experienced Burners pack these up in a go-bag, or a utility belt, or something else that’s easy to tote when you go off adventuring.</a:t>
            </a:r>
          </a:p>
          <a:p>
            <a:pPr marL="171450" marR="0" indent="-171450" algn="l" defTabSz="457200" rtl="0" eaLnBrk="1" fontAlgn="auto" latinLnBrk="0" hangingPunct="1">
              <a:lnSpc>
                <a:spcPct val="100000"/>
              </a:lnSpc>
              <a:spcBef>
                <a:spcPts val="0"/>
              </a:spcBef>
              <a:spcAft>
                <a:spcPts val="0"/>
              </a:spcAft>
              <a:buFont typeface="Arial"/>
              <a:buChar char="•"/>
              <a:defRPr>
                <a:uFillTx/>
              </a:defRPr>
            </a:pPr>
            <a:r>
              <a:rPr lang="en-US" sz="1200" kern="1200" dirty="0">
                <a:solidFill>
                  <a:schemeClr val="tx1"/>
                </a:solidFill>
                <a:effectLst/>
                <a:uFillTx/>
                <a:latin typeface="+mn-lt"/>
                <a:ea typeface="+mn-ea"/>
                <a:cs typeface="+mn-cs"/>
              </a:rPr>
              <a:t> Goggles, dust mask or bandana, water bottle; check check check. </a:t>
            </a:r>
          </a:p>
          <a:p>
            <a:pPr marL="171450" marR="0" indent="-171450" algn="l" defTabSz="457200" rtl="0" eaLnBrk="1" fontAlgn="auto" latinLnBrk="0" hangingPunct="1">
              <a:lnSpc>
                <a:spcPct val="100000"/>
              </a:lnSpc>
              <a:spcBef>
                <a:spcPts val="0"/>
              </a:spcBef>
              <a:spcAft>
                <a:spcPts val="0"/>
              </a:spcAft>
              <a:buFont typeface="Arial"/>
              <a:buChar char="•"/>
              <a:defRPr>
                <a:uFillTx/>
              </a:defRPr>
            </a:pPr>
            <a:r>
              <a:rPr lang="en-US" sz="1200" kern="1200" dirty="0">
                <a:solidFill>
                  <a:schemeClr val="tx1"/>
                </a:solidFill>
                <a:effectLst/>
                <a:uFillTx/>
                <a:latin typeface="+mn-lt"/>
                <a:ea typeface="+mn-ea"/>
                <a:cs typeface="+mn-cs"/>
              </a:rPr>
              <a:t>Personal illumination, meds, unguents for skin survival, and a MOOP bag for toting your trash back to your camp. If you smoke, you’ll want some kind of portable butt can, like a mint tin. </a:t>
            </a:r>
          </a:p>
          <a:p>
            <a:pPr marL="171450" marR="0" indent="-171450" algn="l" defTabSz="457200" rtl="0" eaLnBrk="1" fontAlgn="auto" latinLnBrk="0" hangingPunct="1">
              <a:lnSpc>
                <a:spcPct val="100000"/>
              </a:lnSpc>
              <a:spcBef>
                <a:spcPts val="0"/>
              </a:spcBef>
              <a:spcAft>
                <a:spcPts val="0"/>
              </a:spcAft>
              <a:buFont typeface="Arial"/>
              <a:buChar char="•"/>
              <a:defRPr>
                <a:uFillTx/>
              </a:defRPr>
            </a:pPr>
            <a:r>
              <a:rPr lang="en-US" sz="1200" kern="1200" dirty="0">
                <a:solidFill>
                  <a:schemeClr val="tx1"/>
                </a:solidFill>
                <a:effectLst/>
                <a:uFillTx/>
                <a:latin typeface="+mn-lt"/>
                <a:ea typeface="+mn-ea"/>
                <a:cs typeface="+mn-cs"/>
              </a:rPr>
              <a:t>And if you have any hopes of obtaining libations at anyone’s theme camp, bring your own cup and your ID. Many Burners photocopy their ID and tape it to their cup so it’s always there when they need it.</a:t>
            </a:r>
          </a:p>
          <a:p>
            <a:endParaRPr lang="en-US" dirty="0">
              <a:uFillTx/>
            </a:endParaRPr>
          </a:p>
        </p:txBody>
      </p:sp>
      <p:sp>
        <p:nvSpPr>
          <p:cNvPr id="4" name="Slide Number Placeholder 3"/>
          <p:cNvSpPr>
            <a:spLocks noGrp="1"/>
          </p:cNvSpPr>
          <p:nvPr>
            <p:ph type="sldNum" sz="quarter" idx="10"/>
          </p:nvPr>
        </p:nvSpPr>
        <p:spPr/>
        <p:txBody>
          <a:bodyPr/>
          <a:lstStyle/>
          <a:p>
            <a:fld id="{5B5BDEA6-71FC-A14D-9564-C69382FBF075}" type="slidenum">
              <a:rPr lang="en-US" smtClean="0">
                <a:uFillTx/>
              </a:rPr>
              <a:t>39</a:t>
            </a:fld>
            <a:endParaRPr lang="en-US">
              <a:uFillTx/>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FontTx/>
              <a:buNone/>
              <a:defRPr>
                <a:uFillTx/>
              </a:defRPr>
            </a:pPr>
            <a:r>
              <a:rPr lang="en-US" sz="1200" kern="1200" dirty="0">
                <a:solidFill>
                  <a:schemeClr val="tx1"/>
                </a:solidFill>
                <a:effectLst/>
                <a:uFillTx/>
                <a:latin typeface="+mn-lt"/>
                <a:ea typeface="+mn-ea"/>
                <a:cs typeface="+mn-cs"/>
              </a:rPr>
              <a:t>At Burning Man we have a set of ten principles that we like to call (wait for it): the Ten Principles! Not rules, but guidelines for how we like to relate to each other. More on this as we go along.</a:t>
            </a:r>
            <a:r>
              <a:rPr lang="en-US" dirty="0">
                <a:effectLst/>
                <a:uFillTx/>
              </a:rPr>
              <a:t> </a:t>
            </a:r>
            <a:endParaRPr lang="en-US" dirty="0">
              <a:uFillTx/>
            </a:endParaRPr>
          </a:p>
          <a:p>
            <a:r>
              <a:rPr lang="en-US" dirty="0">
                <a:uFillTx/>
              </a:rPr>
              <a:t> </a:t>
            </a:r>
          </a:p>
        </p:txBody>
      </p:sp>
      <p:sp>
        <p:nvSpPr>
          <p:cNvPr id="4" name="Slide Number Placeholder 3"/>
          <p:cNvSpPr>
            <a:spLocks noGrp="1"/>
          </p:cNvSpPr>
          <p:nvPr>
            <p:ph type="sldNum" sz="quarter" idx="10"/>
          </p:nvPr>
        </p:nvSpPr>
        <p:spPr/>
        <p:txBody>
          <a:bodyPr/>
          <a:lstStyle/>
          <a:p>
            <a:fld id="{5B5BDEA6-71FC-A14D-9564-C69382FBF075}" type="slidenum">
              <a:rPr lang="en-US" smtClean="0">
                <a:uFillTx/>
              </a:rPr>
              <a:t>4</a:t>
            </a:fld>
            <a:endParaRPr lang="en-US">
              <a:uFillTx/>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Font typeface="Arial"/>
              <a:buChar char="•"/>
              <a:defRPr>
                <a:uFillTx/>
              </a:defRPr>
            </a:pPr>
            <a:r>
              <a:rPr lang="en-US" sz="1200" kern="1200" dirty="0">
                <a:solidFill>
                  <a:schemeClr val="tx1"/>
                </a:solidFill>
                <a:effectLst/>
                <a:uFillTx/>
                <a:latin typeface="+mn-lt"/>
                <a:ea typeface="+mn-ea"/>
                <a:cs typeface="+mn-cs"/>
              </a:rPr>
              <a:t>Burning Man would appreciate it very much if you don’t get run over at night, so please illuminate yourself. In the dark of night, and it can get very dark, you don’t want to be mistaken for a patch of night sky and get hit by a vehicle, a bicycle, or</a:t>
            </a:r>
            <a:r>
              <a:rPr lang="en-US" sz="1200" kern="1200" baseline="0" dirty="0">
                <a:solidFill>
                  <a:schemeClr val="tx1"/>
                </a:solidFill>
                <a:effectLst/>
                <a:uFillTx/>
                <a:latin typeface="+mn-lt"/>
                <a:ea typeface="+mn-ea"/>
                <a:cs typeface="+mn-cs"/>
              </a:rPr>
              <a:t> </a:t>
            </a:r>
            <a:r>
              <a:rPr lang="en-US" sz="1200" kern="1200" dirty="0">
                <a:solidFill>
                  <a:schemeClr val="tx1"/>
                </a:solidFill>
                <a:effectLst/>
                <a:uFillTx/>
                <a:latin typeface="+mn-lt"/>
                <a:ea typeface="+mn-ea"/>
                <a:cs typeface="+mn-cs"/>
              </a:rPr>
              <a:t>another pedestrian.</a:t>
            </a:r>
          </a:p>
          <a:p>
            <a:pPr marL="171450" marR="0" indent="-171450" algn="l" defTabSz="457200" rtl="0" eaLnBrk="1" fontAlgn="auto" latinLnBrk="0" hangingPunct="1">
              <a:lnSpc>
                <a:spcPct val="100000"/>
              </a:lnSpc>
              <a:spcBef>
                <a:spcPts val="0"/>
              </a:spcBef>
              <a:spcAft>
                <a:spcPts val="0"/>
              </a:spcAft>
              <a:buFont typeface="Arial"/>
              <a:buChar char="•"/>
              <a:defRPr>
                <a:uFillTx/>
              </a:defRPr>
            </a:pPr>
            <a:r>
              <a:rPr lang="en-US" sz="1200" kern="1200" dirty="0">
                <a:solidFill>
                  <a:schemeClr val="tx1"/>
                </a:solidFill>
                <a:effectLst/>
                <a:uFillTx/>
                <a:latin typeface="+mn-lt"/>
                <a:ea typeface="+mn-ea"/>
                <a:cs typeface="+mn-cs"/>
              </a:rPr>
              <a:t> You don’t have to light up like the Main Street electrical parade – just a simple flashlight will do, or some EL wire wrapped around your fuzzy hat so we can see you coming and going.</a:t>
            </a:r>
            <a:r>
              <a:rPr lang="en-US" dirty="0">
                <a:effectLst/>
                <a:uFillTx/>
              </a:rPr>
              <a:t> </a:t>
            </a:r>
            <a:endParaRPr lang="en-US" dirty="0">
              <a:uFillTx/>
            </a:endParaRPr>
          </a:p>
          <a:p>
            <a:endParaRPr lang="en-US" dirty="0">
              <a:uFillTx/>
            </a:endParaRPr>
          </a:p>
        </p:txBody>
      </p:sp>
      <p:sp>
        <p:nvSpPr>
          <p:cNvPr id="4" name="Slide Number Placeholder 3"/>
          <p:cNvSpPr>
            <a:spLocks noGrp="1"/>
          </p:cNvSpPr>
          <p:nvPr>
            <p:ph type="sldNum" sz="quarter" idx="10"/>
          </p:nvPr>
        </p:nvSpPr>
        <p:spPr/>
        <p:txBody>
          <a:bodyPr/>
          <a:lstStyle/>
          <a:p>
            <a:fld id="{5B5BDEA6-71FC-A14D-9564-C69382FBF075}" type="slidenum">
              <a:rPr lang="en-US" smtClean="0">
                <a:uFillTx/>
              </a:rPr>
              <a:t>40</a:t>
            </a:fld>
            <a:endParaRPr lang="en-US">
              <a:uFillTx/>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Font typeface="Arial"/>
              <a:buChar char="•"/>
              <a:defRPr>
                <a:uFillTx/>
              </a:defRPr>
            </a:pPr>
            <a:r>
              <a:rPr lang="en-US" sz="1200" kern="1200" dirty="0">
                <a:solidFill>
                  <a:schemeClr val="tx1"/>
                </a:solidFill>
                <a:effectLst/>
                <a:uFillTx/>
                <a:latin typeface="+mn-lt"/>
                <a:ea typeface="+mn-ea"/>
                <a:cs typeface="+mn-cs"/>
              </a:rPr>
              <a:t>You don’t absolutely need a bike at Burning Man. Plenty of people walk it, or borrow one of the free yellow bikes, or hitch a ride on an art car now and then. If you do bring a bike, know in advance that the desert is going to be pretty hard on it, and don’t bring your fancy racing bike. </a:t>
            </a:r>
          </a:p>
          <a:p>
            <a:pPr marL="171450" marR="0" indent="-171450" algn="l" defTabSz="457200" rtl="0" eaLnBrk="1" fontAlgn="auto" latinLnBrk="0" hangingPunct="1">
              <a:lnSpc>
                <a:spcPct val="100000"/>
              </a:lnSpc>
              <a:spcBef>
                <a:spcPts val="0"/>
              </a:spcBef>
              <a:spcAft>
                <a:spcPts val="0"/>
              </a:spcAft>
              <a:buFont typeface="Arial"/>
              <a:buChar char="•"/>
              <a:defRPr>
                <a:uFillTx/>
              </a:defRPr>
            </a:pPr>
            <a:r>
              <a:rPr lang="en-US" sz="1200" kern="1200" dirty="0">
                <a:solidFill>
                  <a:schemeClr val="tx1"/>
                </a:solidFill>
                <a:effectLst/>
                <a:uFillTx/>
                <a:latin typeface="+mn-lt"/>
                <a:ea typeface="+mn-ea"/>
                <a:cs typeface="+mn-cs"/>
              </a:rPr>
              <a:t>A beater with fat tires, headlight and tail lights, and some personalized </a:t>
            </a:r>
            <a:r>
              <a:rPr lang="en-US" sz="1200" kern="1200" dirty="0" err="1">
                <a:solidFill>
                  <a:schemeClr val="tx1"/>
                </a:solidFill>
                <a:effectLst/>
                <a:uFillTx/>
                <a:latin typeface="+mn-lt"/>
                <a:ea typeface="+mn-ea"/>
                <a:cs typeface="+mn-cs"/>
              </a:rPr>
              <a:t>blingification</a:t>
            </a:r>
            <a:r>
              <a:rPr lang="en-US" sz="1200" kern="1200" dirty="0">
                <a:solidFill>
                  <a:schemeClr val="tx1"/>
                </a:solidFill>
                <a:effectLst/>
                <a:uFillTx/>
                <a:latin typeface="+mn-lt"/>
                <a:ea typeface="+mn-ea"/>
                <a:cs typeface="+mn-cs"/>
              </a:rPr>
              <a:t> is ideal – the more distinct the better, so you can spot it easily in a line-up. And lock it up when you’re not riding it, just like you would in any other city of 70,000 people. </a:t>
            </a:r>
          </a:p>
          <a:p>
            <a:pPr marL="171450" marR="0" indent="-171450" algn="l" defTabSz="457200" rtl="0" eaLnBrk="1" fontAlgn="auto" latinLnBrk="0" hangingPunct="1">
              <a:lnSpc>
                <a:spcPct val="100000"/>
              </a:lnSpc>
              <a:spcBef>
                <a:spcPts val="0"/>
              </a:spcBef>
              <a:spcAft>
                <a:spcPts val="0"/>
              </a:spcAft>
              <a:buFont typeface="Arial"/>
              <a:buChar char="•"/>
              <a:defRPr>
                <a:uFillTx/>
              </a:defRPr>
            </a:pPr>
            <a:r>
              <a:rPr lang="en-US" sz="1200" kern="1200" dirty="0">
                <a:solidFill>
                  <a:schemeClr val="tx1"/>
                </a:solidFill>
                <a:effectLst/>
                <a:uFillTx/>
                <a:latin typeface="+mn-lt"/>
                <a:ea typeface="+mn-ea"/>
                <a:cs typeface="+mn-cs"/>
              </a:rPr>
              <a:t>There’s next to no crime in Black Rock City, but when it comes to bikes, what can I say? Sometimes mistakes get made. Oh, and try to remember where you park it, because that mistake can look like the other kind of mistake if I’m not mistaken.</a:t>
            </a:r>
          </a:p>
          <a:p>
            <a:pPr marL="171450" marR="0" indent="-171450" algn="l" defTabSz="457200" rtl="0" eaLnBrk="1" fontAlgn="auto" latinLnBrk="0" hangingPunct="1">
              <a:lnSpc>
                <a:spcPct val="100000"/>
              </a:lnSpc>
              <a:spcBef>
                <a:spcPts val="0"/>
              </a:spcBef>
              <a:spcAft>
                <a:spcPts val="0"/>
              </a:spcAft>
              <a:buFont typeface="Arial"/>
              <a:buChar char="•"/>
              <a:defRPr>
                <a:uFillTx/>
              </a:defRPr>
            </a:pPr>
            <a:r>
              <a:rPr lang="en-US" sz="1200" kern="1200" dirty="0">
                <a:solidFill>
                  <a:schemeClr val="tx1"/>
                </a:solidFill>
                <a:effectLst/>
                <a:uFillTx/>
                <a:latin typeface="+mn-lt"/>
                <a:ea typeface="+mn-ea"/>
                <a:cs typeface="+mn-cs"/>
              </a:rPr>
              <a:t> Finally, be aware that Burning Man does not provide bike removal service at the end of the event. So don’t be that dishrag who just abandons his wheels at the end of the week and expects someone else to take it as a “gift.”</a:t>
            </a:r>
          </a:p>
          <a:p>
            <a:endParaRPr lang="en-US" dirty="0">
              <a:uFillTx/>
            </a:endParaRPr>
          </a:p>
        </p:txBody>
      </p:sp>
      <p:sp>
        <p:nvSpPr>
          <p:cNvPr id="4" name="Slide Number Placeholder 3"/>
          <p:cNvSpPr>
            <a:spLocks noGrp="1"/>
          </p:cNvSpPr>
          <p:nvPr>
            <p:ph type="sldNum" sz="quarter" idx="10"/>
          </p:nvPr>
        </p:nvSpPr>
        <p:spPr/>
        <p:txBody>
          <a:bodyPr/>
          <a:lstStyle/>
          <a:p>
            <a:fld id="{5B5BDEA6-71FC-A14D-9564-C69382FBF075}" type="slidenum">
              <a:rPr lang="en-US" smtClean="0">
                <a:uFillTx/>
              </a:rPr>
              <a:t>41</a:t>
            </a:fld>
            <a:endParaRPr lang="en-US">
              <a:uFillTx/>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sz="1200" kern="1200" dirty="0">
                <a:solidFill>
                  <a:schemeClr val="tx1"/>
                </a:solidFill>
                <a:effectLst/>
                <a:uFillTx/>
                <a:latin typeface="+mn-lt"/>
                <a:ea typeface="+mn-ea"/>
                <a:cs typeface="+mn-cs"/>
              </a:rPr>
              <a:t>If you’ve gotten serious about your radical self-reliance, you probably brought too much of something. And there’s always that one thing you forgot to pack. But these problems have a way of working themselves out through gifting.</a:t>
            </a:r>
          </a:p>
          <a:p>
            <a:pPr marL="171450" indent="-171450">
              <a:buFont typeface="Arial"/>
              <a:buChar char="•"/>
            </a:pPr>
            <a:r>
              <a:rPr lang="en-US" sz="1200" kern="1200" dirty="0">
                <a:solidFill>
                  <a:schemeClr val="tx1"/>
                </a:solidFill>
                <a:effectLst/>
                <a:uFillTx/>
                <a:latin typeface="+mn-lt"/>
                <a:ea typeface="+mn-ea"/>
                <a:cs typeface="+mn-cs"/>
              </a:rPr>
              <a:t> Don’t feel like you need to bring a bunch of stuff to give away, that’s not what it’s all about. It’s not like you got invited to Christmas at the neighbor’s house and need to put a trinket in everyone’s stocking. In fact, Christmas is a good reference point because it’s exactly the kind of gifting we don’t want to encourage – that “oh you gave me a gift, now I have to give you something back” business. </a:t>
            </a:r>
          </a:p>
          <a:p>
            <a:pPr marL="171450" indent="-171450">
              <a:buFont typeface="Arial"/>
              <a:buChar char="•"/>
            </a:pPr>
            <a:r>
              <a:rPr lang="en-US" sz="1200" kern="1200" dirty="0">
                <a:solidFill>
                  <a:schemeClr val="tx1"/>
                </a:solidFill>
                <a:effectLst/>
                <a:uFillTx/>
                <a:latin typeface="+mn-lt"/>
                <a:ea typeface="+mn-ea"/>
                <a:cs typeface="+mn-cs"/>
              </a:rPr>
              <a:t>Gifting for its own sake may take some getting used to, so if it’s your first time, just let it happen and be appreciative when it does. Offer to help someone out, or give a random compliment.  </a:t>
            </a:r>
            <a:endParaRPr lang="en-US" dirty="0">
              <a:uFillTx/>
            </a:endParaRPr>
          </a:p>
        </p:txBody>
      </p:sp>
      <p:sp>
        <p:nvSpPr>
          <p:cNvPr id="4" name="Slide Number Placeholder 3"/>
          <p:cNvSpPr>
            <a:spLocks noGrp="1"/>
          </p:cNvSpPr>
          <p:nvPr>
            <p:ph type="sldNum" sz="quarter" idx="10"/>
          </p:nvPr>
        </p:nvSpPr>
        <p:spPr/>
        <p:txBody>
          <a:bodyPr/>
          <a:lstStyle/>
          <a:p>
            <a:fld id="{5B5BDEA6-71FC-A14D-9564-C69382FBF075}" type="slidenum">
              <a:rPr lang="en-US" smtClean="0">
                <a:uFillTx/>
              </a:rPr>
              <a:t>42</a:t>
            </a:fld>
            <a:endParaRPr lang="en-US">
              <a:uFillTx/>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sz="1200" kern="1200" dirty="0">
                <a:solidFill>
                  <a:schemeClr val="tx1"/>
                </a:solidFill>
                <a:effectLst/>
                <a:uFillTx/>
                <a:latin typeface="+mn-lt"/>
                <a:ea typeface="+mn-ea"/>
                <a:cs typeface="+mn-cs"/>
              </a:rPr>
              <a:t>Next on our Top Ten list: Leaving no Trace! This is a Principle that means exactly what it says: when we leave, we take everything with us. Everything! The playa is a completely empty wilderness, not a bush or a twig or a rock – and we like to keep it that way. In fact, we have to keep it that way: it’s a condition of our use permit with the federal government. But it’s more than, it’s a philosophy, even a way of life. So let’s talk some trash.</a:t>
            </a:r>
            <a:r>
              <a:rPr lang="en-US" dirty="0">
                <a:effectLst/>
                <a:uFillTx/>
              </a:rPr>
              <a:t> </a:t>
            </a:r>
            <a:endParaRPr lang="en-US" dirty="0">
              <a:uFillTx/>
            </a:endParaRPr>
          </a:p>
        </p:txBody>
      </p:sp>
      <p:sp>
        <p:nvSpPr>
          <p:cNvPr id="4" name="Slide Number Placeholder 3"/>
          <p:cNvSpPr>
            <a:spLocks noGrp="1"/>
          </p:cNvSpPr>
          <p:nvPr>
            <p:ph type="sldNum" sz="quarter" idx="10"/>
          </p:nvPr>
        </p:nvSpPr>
        <p:spPr/>
        <p:txBody>
          <a:bodyPr/>
          <a:lstStyle/>
          <a:p>
            <a:fld id="{5B5BDEA6-71FC-A14D-9564-C69382FBF075}" type="slidenum">
              <a:rPr lang="en-US" smtClean="0">
                <a:uFillTx/>
              </a:rPr>
              <a:t>43</a:t>
            </a:fld>
            <a:endParaRPr lang="en-US">
              <a:uFillTx/>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sz="1200" kern="1200" dirty="0">
                <a:solidFill>
                  <a:schemeClr val="tx1"/>
                </a:solidFill>
                <a:effectLst/>
                <a:uFillTx/>
                <a:latin typeface="+mn-lt"/>
                <a:ea typeface="+mn-ea"/>
                <a:cs typeface="+mn-cs"/>
              </a:rPr>
              <a:t>Trash is a relative word. As the saying goes, “one man’s trash is another man’s treasure.”  So we don’t use that word much. Instead, we talk about MOOP: Matter Out of Place. Which is anything where it’s not supposed to be, like on the ground, unsecured, rather than in your camp in a trash bag or in your tent. In any other city, or at a festival somewhere, you might be able to get away with, say, dropping a cigarette butt on the ground, and count on someone else to pick it up. But on the playa there is no someone else: just us! So you may need to develop some new habits.</a:t>
            </a:r>
          </a:p>
          <a:p>
            <a:pPr marL="171450" marR="0" indent="-171450" algn="l" defTabSz="457200" rtl="0" eaLnBrk="1" fontAlgn="auto" latinLnBrk="0" hangingPunct="1">
              <a:lnSpc>
                <a:spcPct val="100000"/>
              </a:lnSpc>
              <a:spcBef>
                <a:spcPts val="0"/>
              </a:spcBef>
              <a:spcAft>
                <a:spcPts val="0"/>
              </a:spcAft>
              <a:buFont typeface="Arial"/>
              <a:buChar char="•"/>
              <a:defRPr>
                <a:uFillTx/>
              </a:defRPr>
            </a:pPr>
            <a:r>
              <a:rPr lang="en-US" sz="1200" kern="1200" dirty="0">
                <a:solidFill>
                  <a:schemeClr val="tx1"/>
                </a:solidFill>
                <a:effectLst/>
                <a:uFillTx/>
                <a:latin typeface="+mn-lt"/>
                <a:ea typeface="+mn-ea"/>
                <a:cs typeface="+mn-cs"/>
              </a:rPr>
              <a:t>When you’re out there, keep your stuff secured, whether it’s trash or treasure. Don’t let it hit the ground, where the wind could send it flying, or bury it under a dust dune.</a:t>
            </a:r>
          </a:p>
          <a:p>
            <a:pPr marL="171450" indent="-171450">
              <a:buFont typeface="Arial"/>
              <a:buChar char="•"/>
            </a:pPr>
            <a:r>
              <a:rPr lang="en-US" sz="1200" kern="1200" dirty="0">
                <a:solidFill>
                  <a:schemeClr val="tx1"/>
                </a:solidFill>
                <a:effectLst/>
                <a:uFillTx/>
                <a:latin typeface="+mn-lt"/>
                <a:ea typeface="+mn-ea"/>
                <a:cs typeface="+mn-cs"/>
              </a:rPr>
              <a:t>ABM: Always be </a:t>
            </a:r>
            <a:r>
              <a:rPr lang="en-US" sz="1200" kern="1200" dirty="0" err="1">
                <a:solidFill>
                  <a:schemeClr val="tx1"/>
                </a:solidFill>
                <a:effectLst/>
                <a:uFillTx/>
                <a:latin typeface="+mn-lt"/>
                <a:ea typeface="+mn-ea"/>
                <a:cs typeface="+mn-cs"/>
              </a:rPr>
              <a:t>Mooping</a:t>
            </a:r>
            <a:r>
              <a:rPr lang="en-US" sz="1200" kern="1200" dirty="0">
                <a:solidFill>
                  <a:schemeClr val="tx1"/>
                </a:solidFill>
                <a:effectLst/>
                <a:uFillTx/>
                <a:latin typeface="+mn-lt"/>
                <a:ea typeface="+mn-ea"/>
                <a:cs typeface="+mn-cs"/>
              </a:rPr>
              <a:t>. Develop the habit of scanning the ground wherever you go, and picking up stray stuff. You’ll be glad you did when you get to the end of your trip and you’re breaking down your camp. The standard practice then is to line up all your campmates and slowly walk from one end of the camp to the other, in</a:t>
            </a:r>
            <a:r>
              <a:rPr lang="en-US" sz="1200" kern="1200" baseline="0" dirty="0">
                <a:solidFill>
                  <a:schemeClr val="tx1"/>
                </a:solidFill>
                <a:effectLst/>
                <a:uFillTx/>
                <a:latin typeface="+mn-lt"/>
                <a:ea typeface="+mn-ea"/>
                <a:cs typeface="+mn-cs"/>
              </a:rPr>
              <a:t> line abreast formation, </a:t>
            </a:r>
            <a:r>
              <a:rPr lang="en-US" sz="1200" kern="1200" dirty="0">
                <a:solidFill>
                  <a:schemeClr val="tx1"/>
                </a:solidFill>
                <a:effectLst/>
                <a:uFillTx/>
                <a:latin typeface="+mn-lt"/>
                <a:ea typeface="+mn-ea"/>
                <a:cs typeface="+mn-cs"/>
              </a:rPr>
              <a:t>picking up MOOP as you go. Then do it again! Then spend an hour or two </a:t>
            </a:r>
            <a:r>
              <a:rPr lang="en-US" sz="1200" kern="1200" dirty="0" err="1">
                <a:solidFill>
                  <a:schemeClr val="tx1"/>
                </a:solidFill>
                <a:effectLst/>
                <a:uFillTx/>
                <a:latin typeface="+mn-lt"/>
                <a:ea typeface="+mn-ea"/>
                <a:cs typeface="+mn-cs"/>
              </a:rPr>
              <a:t>MOOPing</a:t>
            </a:r>
            <a:r>
              <a:rPr lang="en-US" sz="1200" kern="1200" dirty="0">
                <a:solidFill>
                  <a:schemeClr val="tx1"/>
                </a:solidFill>
                <a:effectLst/>
                <a:uFillTx/>
                <a:latin typeface="+mn-lt"/>
                <a:ea typeface="+mn-ea"/>
                <a:cs typeface="+mn-cs"/>
              </a:rPr>
              <a:t> around your camp, in the roads, in unclaimed space, in your neighbor’s camp. </a:t>
            </a:r>
          </a:p>
          <a:p>
            <a:pPr marL="171450" marR="0" indent="-171450" algn="l" defTabSz="457200" rtl="0" eaLnBrk="1" fontAlgn="auto" latinLnBrk="0" hangingPunct="1">
              <a:lnSpc>
                <a:spcPct val="100000"/>
              </a:lnSpc>
              <a:spcBef>
                <a:spcPts val="0"/>
              </a:spcBef>
              <a:spcAft>
                <a:spcPts val="0"/>
              </a:spcAft>
              <a:buFont typeface="Arial"/>
              <a:buChar char="•"/>
              <a:defRPr>
                <a:uFillTx/>
              </a:defRPr>
            </a:pPr>
            <a:r>
              <a:rPr lang="en-US" sz="1200" kern="1200" dirty="0">
                <a:solidFill>
                  <a:schemeClr val="tx1"/>
                </a:solidFill>
                <a:effectLst/>
                <a:uFillTx/>
                <a:latin typeface="+mn-lt"/>
                <a:ea typeface="+mn-ea"/>
                <a:cs typeface="+mn-cs"/>
              </a:rPr>
              <a:t>And on the way home, make sure your trash and recycling bags are secured, either inside your vehicle or covered and securely strapped. Every year a few clowns screw this up and leave a MOOP spill on the highway, which makes us all look bad. So don’t be that clown!</a:t>
            </a:r>
          </a:p>
        </p:txBody>
      </p:sp>
      <p:sp>
        <p:nvSpPr>
          <p:cNvPr id="4" name="Slide Number Placeholder 3"/>
          <p:cNvSpPr>
            <a:spLocks noGrp="1"/>
          </p:cNvSpPr>
          <p:nvPr>
            <p:ph type="sldNum" sz="quarter" idx="10"/>
          </p:nvPr>
        </p:nvSpPr>
        <p:spPr/>
        <p:txBody>
          <a:bodyPr/>
          <a:lstStyle/>
          <a:p>
            <a:fld id="{5B5BDEA6-71FC-A14D-9564-C69382FBF075}" type="slidenum">
              <a:rPr lang="en-US" smtClean="0">
                <a:uFillTx/>
              </a:rPr>
              <a:t>44</a:t>
            </a:fld>
            <a:endParaRPr lang="en-US">
              <a:uFillTx/>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sz="1200" kern="1200" dirty="0">
                <a:solidFill>
                  <a:schemeClr val="tx1"/>
                </a:solidFill>
                <a:effectLst/>
                <a:uFillTx/>
                <a:latin typeface="+mn-lt"/>
                <a:ea typeface="+mn-ea"/>
                <a:cs typeface="+mn-cs"/>
              </a:rPr>
              <a:t>Another chump trick is to drive as far as the nearest rest stop, or gas station parking lot, and ditch your trash there. Not cool! Unless someone agrees to take it from you, like for cash, you need to take it to a dump or take it all the way home. </a:t>
            </a:r>
          </a:p>
          <a:p>
            <a:pPr marL="171450" indent="-171450">
              <a:buFont typeface="Arial"/>
              <a:buChar char="•"/>
            </a:pPr>
            <a:r>
              <a:rPr lang="en-US" sz="1200" kern="1200" dirty="0">
                <a:solidFill>
                  <a:schemeClr val="tx1"/>
                </a:solidFill>
                <a:effectLst/>
                <a:uFillTx/>
                <a:latin typeface="+mn-lt"/>
                <a:ea typeface="+mn-ea"/>
                <a:cs typeface="+mn-cs"/>
              </a:rPr>
              <a:t>A few things that might not sound like MOOP, but are MOOP, and need to be controlled. Does your car have any leaks? Oil is MOOP, power steering fluid is MOOP – so you need to catch it while it’s parked, or shovel it up if you don’t. </a:t>
            </a:r>
          </a:p>
          <a:p>
            <a:pPr marL="171450" indent="-171450">
              <a:buFont typeface="Arial"/>
              <a:buChar char="•"/>
            </a:pPr>
            <a:r>
              <a:rPr lang="en-US" sz="1200" kern="1200" dirty="0">
                <a:solidFill>
                  <a:schemeClr val="tx1"/>
                </a:solidFill>
                <a:effectLst/>
                <a:uFillTx/>
                <a:latin typeface="+mn-lt"/>
                <a:ea typeface="+mn-ea"/>
                <a:cs typeface="+mn-cs"/>
              </a:rPr>
              <a:t>Wood is MOOP, actually, the number one offender according to our Playa restoration team. So do your cutting and sanding before you get here,  or if you do woodworking on the playa, put down a tarp, wait for low wind, and clean it up as soon as you’re done.</a:t>
            </a:r>
          </a:p>
          <a:p>
            <a:pPr marL="171450" indent="-171450">
              <a:buFont typeface="Arial"/>
              <a:buChar char="•"/>
            </a:pPr>
            <a:r>
              <a:rPr lang="en-US" sz="1200" kern="1200" dirty="0">
                <a:solidFill>
                  <a:schemeClr val="tx1"/>
                </a:solidFill>
                <a:effectLst/>
                <a:uFillTx/>
                <a:latin typeface="+mn-lt"/>
                <a:ea typeface="+mn-ea"/>
                <a:cs typeface="+mn-cs"/>
              </a:rPr>
              <a:t>Finally, bring some basic tools to make your </a:t>
            </a:r>
            <a:r>
              <a:rPr lang="en-US" sz="1200" kern="1200" dirty="0" err="1">
                <a:solidFill>
                  <a:schemeClr val="tx1"/>
                </a:solidFill>
                <a:effectLst/>
                <a:uFillTx/>
                <a:latin typeface="+mn-lt"/>
                <a:ea typeface="+mn-ea"/>
                <a:cs typeface="+mn-cs"/>
              </a:rPr>
              <a:t>MOOPing</a:t>
            </a:r>
            <a:r>
              <a:rPr lang="en-US" sz="1200" kern="1200" dirty="0">
                <a:solidFill>
                  <a:schemeClr val="tx1"/>
                </a:solidFill>
                <a:effectLst/>
                <a:uFillTx/>
                <a:latin typeface="+mn-lt"/>
                <a:ea typeface="+mn-ea"/>
                <a:cs typeface="+mn-cs"/>
              </a:rPr>
              <a:t> easier: a rake, a shovel, a bucket – for extra credit bring a MOOP stick – which is basically a long pair of tongs. Pro tip: empty 2-1/2 gallon “suitcase” style water containers make excellent MOOP buckets if you cut off one of the ends.</a:t>
            </a:r>
          </a:p>
          <a:p>
            <a:pPr marL="171450" indent="-171450">
              <a:buFont typeface="Arial"/>
              <a:buChar char="•"/>
            </a:pPr>
            <a:endParaRPr lang="en-US" dirty="0">
              <a:uFillTx/>
            </a:endParaRPr>
          </a:p>
        </p:txBody>
      </p:sp>
      <p:sp>
        <p:nvSpPr>
          <p:cNvPr id="4" name="Slide Number Placeholder 3"/>
          <p:cNvSpPr>
            <a:spLocks noGrp="1"/>
          </p:cNvSpPr>
          <p:nvPr>
            <p:ph type="sldNum" sz="quarter" idx="10"/>
          </p:nvPr>
        </p:nvSpPr>
        <p:spPr/>
        <p:txBody>
          <a:bodyPr/>
          <a:lstStyle/>
          <a:p>
            <a:fld id="{5B5BDEA6-71FC-A14D-9564-C69382FBF075}" type="slidenum">
              <a:rPr lang="en-US" smtClean="0">
                <a:uFillTx/>
              </a:rPr>
              <a:t>45</a:t>
            </a:fld>
            <a:endParaRPr lang="en-US">
              <a:uFillTx/>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sz="1200" kern="1200" dirty="0">
                <a:solidFill>
                  <a:schemeClr val="tx1"/>
                </a:solidFill>
                <a:effectLst/>
                <a:uFillTx/>
                <a:latin typeface="+mn-lt"/>
                <a:ea typeface="+mn-ea"/>
                <a:cs typeface="+mn-cs"/>
              </a:rPr>
              <a:t>On the city map you’ll see “Recycling Camp” right below Center Camp Café. Be advised they only accept clean, dry aluminum cans. All the cash form this goes back to the local community. For all other kinds of recycling – glass, plastic, whatever – you are on your own. And we trust you will do the right thing. Radical self reliance!</a:t>
            </a:r>
            <a:r>
              <a:rPr lang="en-US" dirty="0">
                <a:effectLst/>
                <a:uFillTx/>
              </a:rPr>
              <a:t> </a:t>
            </a:r>
            <a:endParaRPr lang="en-US" dirty="0">
              <a:uFillTx/>
            </a:endParaRPr>
          </a:p>
        </p:txBody>
      </p:sp>
      <p:sp>
        <p:nvSpPr>
          <p:cNvPr id="4" name="Slide Number Placeholder 3"/>
          <p:cNvSpPr>
            <a:spLocks noGrp="1"/>
          </p:cNvSpPr>
          <p:nvPr>
            <p:ph type="sldNum" sz="quarter" idx="10"/>
          </p:nvPr>
        </p:nvSpPr>
        <p:spPr/>
        <p:txBody>
          <a:bodyPr/>
          <a:lstStyle/>
          <a:p>
            <a:fld id="{5B5BDEA6-71FC-A14D-9564-C69382FBF075}" type="slidenum">
              <a:rPr lang="en-US" smtClean="0">
                <a:uFillTx/>
              </a:rPr>
              <a:t>46</a:t>
            </a:fld>
            <a:endParaRPr lang="en-US">
              <a:uFillTx/>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sz="1200" kern="1200" dirty="0">
                <a:solidFill>
                  <a:schemeClr val="tx1"/>
                </a:solidFill>
                <a:effectLst/>
                <a:uFillTx/>
                <a:latin typeface="+mn-lt"/>
                <a:ea typeface="+mn-ea"/>
                <a:cs typeface="+mn-cs"/>
              </a:rPr>
              <a:t>Burning Man’s sanitation infrastructure is based on the humble </a:t>
            </a:r>
            <a:r>
              <a:rPr lang="en-US" sz="1200" kern="1200" dirty="0" err="1">
                <a:solidFill>
                  <a:schemeClr val="tx1"/>
                </a:solidFill>
                <a:effectLst/>
                <a:uFillTx/>
                <a:latin typeface="+mn-lt"/>
                <a:ea typeface="+mn-ea"/>
                <a:cs typeface="+mn-cs"/>
              </a:rPr>
              <a:t>portapotty</a:t>
            </a:r>
            <a:r>
              <a:rPr lang="en-US" sz="1200" kern="1200" dirty="0">
                <a:solidFill>
                  <a:schemeClr val="tx1"/>
                </a:solidFill>
                <a:effectLst/>
                <a:uFillTx/>
                <a:latin typeface="+mn-lt"/>
                <a:ea typeface="+mn-ea"/>
                <a:cs typeface="+mn-cs"/>
              </a:rPr>
              <a:t>. So please take advantage of the service – because human waste is arguably the nastiest sort of MOOP. Not to mention a biohazard.  Thank you in advance for using the </a:t>
            </a:r>
            <a:r>
              <a:rPr lang="en-US" sz="1200" kern="1200" dirty="0" err="1">
                <a:solidFill>
                  <a:schemeClr val="tx1"/>
                </a:solidFill>
                <a:effectLst/>
                <a:uFillTx/>
                <a:latin typeface="+mn-lt"/>
                <a:ea typeface="+mn-ea"/>
                <a:cs typeface="+mn-cs"/>
              </a:rPr>
              <a:t>portapotties</a:t>
            </a:r>
            <a:r>
              <a:rPr lang="en-US" sz="1200" kern="1200" dirty="0">
                <a:solidFill>
                  <a:schemeClr val="tx1"/>
                </a:solidFill>
                <a:effectLst/>
                <a:uFillTx/>
                <a:latin typeface="+mn-lt"/>
                <a:ea typeface="+mn-ea"/>
                <a:cs typeface="+mn-cs"/>
              </a:rPr>
              <a:t> respectfully, in a manner that promotes their continued operation. I</a:t>
            </a:r>
          </a:p>
          <a:p>
            <a:pPr marL="171450" indent="-171450">
              <a:buFont typeface="Arial"/>
              <a:buChar char="•"/>
            </a:pPr>
            <a:r>
              <a:rPr lang="en-US" sz="1200" kern="1200" dirty="0">
                <a:solidFill>
                  <a:schemeClr val="tx1"/>
                </a:solidFill>
                <a:effectLst/>
                <a:uFillTx/>
                <a:latin typeface="+mn-lt"/>
                <a:ea typeface="+mn-ea"/>
                <a:cs typeface="+mn-cs"/>
              </a:rPr>
              <a:t>f you put ANYTHING in there besides human waste and 1-ply paper, it clogs the tubes, fouls the machinery, makes it a nightmare to clean, and otherwise threatens the fragile basis of our civilization. So as the saying goes, if it didn’t come out of your body, don’t put it in the potty. Also be advised that </a:t>
            </a:r>
            <a:r>
              <a:rPr lang="en-US" sz="1200" kern="1200" dirty="0" err="1">
                <a:solidFill>
                  <a:schemeClr val="tx1"/>
                </a:solidFill>
                <a:effectLst/>
                <a:uFillTx/>
                <a:latin typeface="+mn-lt"/>
                <a:ea typeface="+mn-ea"/>
                <a:cs typeface="+mn-cs"/>
              </a:rPr>
              <a:t>portapotties</a:t>
            </a:r>
            <a:r>
              <a:rPr lang="en-US" sz="1200" kern="1200" dirty="0">
                <a:solidFill>
                  <a:schemeClr val="tx1"/>
                </a:solidFill>
                <a:effectLst/>
                <a:uFillTx/>
                <a:latin typeface="+mn-lt"/>
                <a:ea typeface="+mn-ea"/>
                <a:cs typeface="+mn-cs"/>
              </a:rPr>
              <a:t> are not trash cans, so don’t leave your cans, bottles, butts, or whatever in there.  </a:t>
            </a:r>
          </a:p>
          <a:p>
            <a:pPr marL="171450" indent="-171450">
              <a:buFont typeface="Arial"/>
              <a:buChar char="•"/>
            </a:pPr>
            <a:r>
              <a:rPr lang="en-US" sz="1200" kern="1200" dirty="0">
                <a:solidFill>
                  <a:schemeClr val="tx1"/>
                </a:solidFill>
                <a:effectLst/>
                <a:uFillTx/>
                <a:latin typeface="+mn-lt"/>
                <a:ea typeface="+mn-ea"/>
                <a:cs typeface="+mn-cs"/>
              </a:rPr>
              <a:t>Potties are not lit at night, so bring a flashlight. And in case of weather emergency, like a rain storm or a whiteout, it’s advisable to have a backup can in your camp – a 5-gallon bucket with a lid and some trash bags will do in a survival situation. </a:t>
            </a:r>
          </a:p>
          <a:p>
            <a:pPr marL="171450" indent="-171450">
              <a:buFont typeface="Arial"/>
              <a:buChar char="•"/>
            </a:pPr>
            <a:r>
              <a:rPr lang="en-US" sz="1200" kern="1200" dirty="0">
                <a:solidFill>
                  <a:schemeClr val="tx1"/>
                </a:solidFill>
                <a:effectLst/>
                <a:uFillTx/>
                <a:latin typeface="+mn-lt"/>
                <a:ea typeface="+mn-ea"/>
                <a:cs typeface="+mn-cs"/>
              </a:rPr>
              <a:t>Finally, a note to all the guys out there: I know that when we’re camping, it’s tempting to go all nature-boy and pee on a tree. But there are no trees on the playa, and urine is MOOP. So hold it until you get to the can, ok? Thank you gentlemen.</a:t>
            </a:r>
          </a:p>
          <a:p>
            <a:pPr marL="171450" indent="-171450">
              <a:buFont typeface="Arial"/>
              <a:buChar char="•"/>
            </a:pPr>
            <a:endParaRPr lang="en-US" dirty="0">
              <a:uFillTx/>
            </a:endParaRPr>
          </a:p>
        </p:txBody>
      </p:sp>
      <p:sp>
        <p:nvSpPr>
          <p:cNvPr id="4" name="Slide Number Placeholder 3"/>
          <p:cNvSpPr>
            <a:spLocks noGrp="1"/>
          </p:cNvSpPr>
          <p:nvPr>
            <p:ph type="sldNum" sz="quarter" idx="10"/>
          </p:nvPr>
        </p:nvSpPr>
        <p:spPr/>
        <p:txBody>
          <a:bodyPr/>
          <a:lstStyle/>
          <a:p>
            <a:fld id="{5B5BDEA6-71FC-A14D-9564-C69382FBF075}" type="slidenum">
              <a:rPr lang="en-US" smtClean="0">
                <a:uFillTx/>
              </a:rPr>
              <a:t>47</a:t>
            </a:fld>
            <a:endParaRPr lang="en-US">
              <a:uFillTx/>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sz="1200" kern="1200" dirty="0">
                <a:solidFill>
                  <a:schemeClr val="tx1"/>
                </a:solidFill>
                <a:effectLst/>
                <a:uFillTx/>
                <a:latin typeface="+mn-lt"/>
                <a:ea typeface="+mn-ea"/>
                <a:cs typeface="+mn-cs"/>
              </a:rPr>
              <a:t>Between blue water – what we drink - and black water – what gets pumped out of the toilets – there is gray water.</a:t>
            </a:r>
            <a:r>
              <a:rPr lang="en-US" sz="1200" kern="1200" baseline="0" dirty="0">
                <a:solidFill>
                  <a:schemeClr val="tx1"/>
                </a:solidFill>
                <a:effectLst/>
                <a:uFillTx/>
                <a:latin typeface="+mn-lt"/>
                <a:ea typeface="+mn-ea"/>
                <a:cs typeface="+mn-cs"/>
              </a:rPr>
              <a:t> D</a:t>
            </a:r>
            <a:r>
              <a:rPr lang="en-US" sz="1200" kern="1200" dirty="0">
                <a:solidFill>
                  <a:schemeClr val="tx1"/>
                </a:solidFill>
                <a:effectLst/>
                <a:uFillTx/>
                <a:latin typeface="+mn-lt"/>
                <a:ea typeface="+mn-ea"/>
                <a:cs typeface="+mn-cs"/>
              </a:rPr>
              <a:t>irty dishwater, used shower water, the ice melt in your ice chest. Even if it looks clear –or </a:t>
            </a:r>
            <a:r>
              <a:rPr lang="en-US" sz="1200" kern="1200" dirty="0" err="1">
                <a:solidFill>
                  <a:schemeClr val="tx1"/>
                </a:solidFill>
                <a:effectLst/>
                <a:uFillTx/>
                <a:latin typeface="+mn-lt"/>
                <a:ea typeface="+mn-ea"/>
                <a:cs typeface="+mn-cs"/>
              </a:rPr>
              <a:t>clearish</a:t>
            </a:r>
            <a:r>
              <a:rPr lang="en-US" sz="1200" kern="1200" dirty="0">
                <a:solidFill>
                  <a:schemeClr val="tx1"/>
                </a:solidFill>
                <a:effectLst/>
                <a:uFillTx/>
                <a:latin typeface="+mn-lt"/>
                <a:ea typeface="+mn-ea"/>
                <a:cs typeface="+mn-cs"/>
              </a:rPr>
              <a:t> – don’t dispose of it on the playa. </a:t>
            </a:r>
          </a:p>
          <a:p>
            <a:pPr marL="171450" indent="-171450">
              <a:buFont typeface="Arial"/>
              <a:buChar char="•"/>
            </a:pPr>
            <a:r>
              <a:rPr lang="en-US" sz="1200" kern="1200" dirty="0">
                <a:solidFill>
                  <a:schemeClr val="tx1"/>
                </a:solidFill>
                <a:effectLst/>
                <a:uFillTx/>
                <a:latin typeface="+mn-lt"/>
                <a:ea typeface="+mn-ea"/>
                <a:cs typeface="+mn-cs"/>
              </a:rPr>
              <a:t>You need to pour it back into empty containers and pack it out with the rest of your MOOP.  In my camp we bring an empty barrel with a locking lid and a big funnel, and it does the job nicely.</a:t>
            </a:r>
          </a:p>
          <a:p>
            <a:pPr marL="171450" indent="-171450">
              <a:buFont typeface="Arial"/>
              <a:buChar char="•"/>
            </a:pPr>
            <a:r>
              <a:rPr lang="en-US" sz="1200" kern="1200" dirty="0">
                <a:solidFill>
                  <a:schemeClr val="tx1"/>
                </a:solidFill>
                <a:effectLst/>
                <a:uFillTx/>
                <a:latin typeface="+mn-lt"/>
                <a:ea typeface="+mn-ea"/>
                <a:cs typeface="+mn-cs"/>
              </a:rPr>
              <a:t>As you’re preparing for the event, you may run across plans for various evaporative contraptions that promise to wick all your gray water away into the atmosphere. Sounds good on paper, but too often they just make a giant muddy mess.</a:t>
            </a:r>
          </a:p>
          <a:p>
            <a:endParaRPr lang="en-US" dirty="0">
              <a:uFillTx/>
            </a:endParaRPr>
          </a:p>
        </p:txBody>
      </p:sp>
      <p:sp>
        <p:nvSpPr>
          <p:cNvPr id="4" name="Slide Number Placeholder 3"/>
          <p:cNvSpPr>
            <a:spLocks noGrp="1"/>
          </p:cNvSpPr>
          <p:nvPr>
            <p:ph type="sldNum" sz="quarter" idx="10"/>
          </p:nvPr>
        </p:nvSpPr>
        <p:spPr/>
        <p:txBody>
          <a:bodyPr/>
          <a:lstStyle/>
          <a:p>
            <a:fld id="{5B5BDEA6-71FC-A14D-9564-C69382FBF075}" type="slidenum">
              <a:rPr lang="en-US" smtClean="0">
                <a:uFillTx/>
              </a:rPr>
              <a:t>48</a:t>
            </a:fld>
            <a:endParaRPr lang="en-US">
              <a:uFillTx/>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uFillTx/>
                <a:latin typeface="+mn-lt"/>
                <a:ea typeface="+mn-ea"/>
                <a:cs typeface="+mn-cs"/>
              </a:rPr>
              <a:t>At the risk of repeating myself, this is really important. Leaving No Trace is one of our guiding principles, and we take it very seriously. So if you screw up in the MOOP department, don’t be surprised if someone volunteers to school you on your errors. Don’t take it personally. We’re all in this together.</a:t>
            </a:r>
            <a:r>
              <a:rPr lang="en-US" dirty="0">
                <a:effectLst/>
                <a:uFillTx/>
              </a:rPr>
              <a:t> </a:t>
            </a:r>
            <a:endParaRPr lang="en-US" dirty="0">
              <a:uFillTx/>
            </a:endParaRPr>
          </a:p>
        </p:txBody>
      </p:sp>
      <p:sp>
        <p:nvSpPr>
          <p:cNvPr id="4" name="Slide Number Placeholder 3"/>
          <p:cNvSpPr>
            <a:spLocks noGrp="1"/>
          </p:cNvSpPr>
          <p:nvPr>
            <p:ph type="sldNum" sz="quarter" idx="10"/>
          </p:nvPr>
        </p:nvSpPr>
        <p:spPr/>
        <p:txBody>
          <a:bodyPr/>
          <a:lstStyle/>
          <a:p>
            <a:fld id="{5B5BDEA6-71FC-A14D-9564-C69382FBF075}" type="slidenum">
              <a:rPr lang="en-US" smtClean="0">
                <a:uFillTx/>
              </a:rPr>
              <a:t>49</a:t>
            </a:fld>
            <a:endParaRPr lang="en-US">
              <a:uFillTx/>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uFillTx/>
                <a:latin typeface="+mn-lt"/>
                <a:ea typeface="+mn-ea"/>
                <a:cs typeface="+mn-cs"/>
              </a:rPr>
              <a:t>So if it’s not a festival, what the heck is it? </a:t>
            </a:r>
          </a:p>
          <a:p>
            <a:pPr marL="171450" indent="-171450">
              <a:buFont typeface="Arial"/>
              <a:buChar char="•"/>
            </a:pPr>
            <a:r>
              <a:rPr lang="en-US" sz="1200" kern="1200" dirty="0">
                <a:solidFill>
                  <a:schemeClr val="tx1"/>
                </a:solidFill>
                <a:effectLst/>
                <a:uFillTx/>
                <a:latin typeface="+mn-lt"/>
                <a:ea typeface="+mn-ea"/>
                <a:cs typeface="+mn-cs"/>
              </a:rPr>
              <a:t>It’s a city of 75,000 people. It’s temporary but it’s not some kind of off-the radar autonomous zone.  For a week every year it’s the third largest metro area in Nevada.</a:t>
            </a:r>
          </a:p>
          <a:p>
            <a:pPr marL="171450" indent="-171450">
              <a:buFont typeface="Arial"/>
              <a:buChar char="•"/>
            </a:pPr>
            <a:r>
              <a:rPr lang="en-US" sz="1200" kern="1200" dirty="0">
                <a:solidFill>
                  <a:schemeClr val="tx1"/>
                </a:solidFill>
                <a:effectLst/>
                <a:uFillTx/>
                <a:latin typeface="+mn-lt"/>
                <a:ea typeface="+mn-ea"/>
                <a:cs typeface="+mn-cs"/>
              </a:rPr>
              <a:t>It’s a cultural movement, made up of</a:t>
            </a:r>
            <a:r>
              <a:rPr lang="en-US" sz="1200" kern="1200" baseline="0" dirty="0">
                <a:solidFill>
                  <a:schemeClr val="tx1"/>
                </a:solidFill>
                <a:effectLst/>
                <a:uFillTx/>
                <a:latin typeface="+mn-lt"/>
                <a:ea typeface="+mn-ea"/>
                <a:cs typeface="+mn-cs"/>
              </a:rPr>
              <a:t> people who like to make their own culture, not buy it off the shelf. </a:t>
            </a:r>
          </a:p>
          <a:p>
            <a:pPr marL="171450" indent="-171450">
              <a:buFont typeface="Arial"/>
              <a:buChar char="•"/>
            </a:pPr>
            <a:r>
              <a:rPr lang="en-US" sz="1200" kern="1200" dirty="0">
                <a:solidFill>
                  <a:schemeClr val="tx1"/>
                </a:solidFill>
                <a:effectLst/>
                <a:uFillTx/>
                <a:latin typeface="+mn-lt"/>
                <a:ea typeface="+mn-ea"/>
                <a:cs typeface="+mn-cs"/>
              </a:rPr>
              <a:t>And it’s a community, made up of people</a:t>
            </a:r>
            <a:r>
              <a:rPr lang="en-US" sz="1200" kern="1200" baseline="0" dirty="0">
                <a:solidFill>
                  <a:schemeClr val="tx1"/>
                </a:solidFill>
                <a:effectLst/>
                <a:uFillTx/>
                <a:latin typeface="+mn-lt"/>
                <a:ea typeface="+mn-ea"/>
                <a:cs typeface="+mn-cs"/>
              </a:rPr>
              <a:t> from all walks of life</a:t>
            </a:r>
            <a:r>
              <a:rPr lang="en-US" sz="1200" kern="1200" dirty="0">
                <a:solidFill>
                  <a:schemeClr val="tx1"/>
                </a:solidFill>
                <a:effectLst/>
                <a:uFillTx/>
                <a:latin typeface="+mn-lt"/>
                <a:ea typeface="+mn-ea"/>
                <a:cs typeface="+mn-cs"/>
              </a:rPr>
              <a:t>. It’s not for everyone, but everyone’s welcome to join. You may already be a member!</a:t>
            </a:r>
          </a:p>
        </p:txBody>
      </p:sp>
      <p:sp>
        <p:nvSpPr>
          <p:cNvPr id="4" name="Slide Number Placeholder 3"/>
          <p:cNvSpPr>
            <a:spLocks noGrp="1"/>
          </p:cNvSpPr>
          <p:nvPr>
            <p:ph type="sldNum" sz="quarter" idx="10"/>
          </p:nvPr>
        </p:nvSpPr>
        <p:spPr/>
        <p:txBody>
          <a:bodyPr/>
          <a:lstStyle/>
          <a:p>
            <a:fld id="{5B5BDEA6-71FC-A14D-9564-C69382FBF075}" type="slidenum">
              <a:rPr lang="en-US" smtClean="0">
                <a:uFillTx/>
              </a:rPr>
              <a:t>5</a:t>
            </a:fld>
            <a:endParaRPr lang="en-US">
              <a:uFillTx/>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uFillTx/>
                <a:latin typeface="+mn-lt"/>
                <a:ea typeface="+mn-ea"/>
                <a:cs typeface="+mn-cs"/>
              </a:rPr>
              <a:t>Number the sixth. It is a camping trip, but we’re not going to tell you how to camp. Theme camps, open camping, or the walk-in zone - you get to choose your own adventure.</a:t>
            </a:r>
            <a:r>
              <a:rPr lang="en-US" dirty="0">
                <a:effectLst/>
                <a:uFillTx/>
              </a:rPr>
              <a:t> </a:t>
            </a:r>
            <a:endParaRPr lang="en-US" dirty="0">
              <a:uFillTx/>
            </a:endParaRPr>
          </a:p>
        </p:txBody>
      </p:sp>
      <p:sp>
        <p:nvSpPr>
          <p:cNvPr id="4" name="Slide Number Placeholder 3"/>
          <p:cNvSpPr>
            <a:spLocks noGrp="1"/>
          </p:cNvSpPr>
          <p:nvPr>
            <p:ph type="sldNum" sz="quarter" idx="10"/>
          </p:nvPr>
        </p:nvSpPr>
        <p:spPr/>
        <p:txBody>
          <a:bodyPr/>
          <a:lstStyle/>
          <a:p>
            <a:fld id="{5B5BDEA6-71FC-A14D-9564-C69382FBF075}" type="slidenum">
              <a:rPr lang="en-US" smtClean="0">
                <a:uFillTx/>
              </a:rPr>
              <a:t>50</a:t>
            </a:fld>
            <a:endParaRPr lang="en-US">
              <a:uFillTx/>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Font typeface="Arial"/>
              <a:buChar char="•"/>
              <a:defRPr>
                <a:uFillTx/>
              </a:defRPr>
            </a:pPr>
            <a:r>
              <a:rPr lang="en-US" sz="1200" kern="1200" dirty="0">
                <a:solidFill>
                  <a:schemeClr val="tx1"/>
                </a:solidFill>
                <a:effectLst/>
                <a:uFillTx/>
                <a:latin typeface="+mn-lt"/>
                <a:ea typeface="+mn-ea"/>
                <a:cs typeface="+mn-cs"/>
              </a:rPr>
              <a:t>Each year, the hard-working volunteers on our placement team review a ginormous stack of forms submitted by groups seeking advance placement for their theme camps. Nearly 1,000 of them are placed on the map before the city is even built – provided they agree to abide by established guidelines for interactivity and neighborliness. </a:t>
            </a:r>
          </a:p>
          <a:p>
            <a:pPr marL="171450" marR="0" indent="-171450" algn="l" defTabSz="457200" rtl="0" eaLnBrk="1" fontAlgn="auto" latinLnBrk="0" hangingPunct="1">
              <a:lnSpc>
                <a:spcPct val="100000"/>
              </a:lnSpc>
              <a:spcBef>
                <a:spcPts val="0"/>
              </a:spcBef>
              <a:spcAft>
                <a:spcPts val="0"/>
              </a:spcAft>
              <a:buFont typeface="Arial"/>
              <a:buChar char="•"/>
              <a:defRPr>
                <a:uFillTx/>
              </a:defRPr>
            </a:pPr>
            <a:r>
              <a:rPr lang="en-US" sz="1200" kern="1200" dirty="0">
                <a:solidFill>
                  <a:schemeClr val="tx1"/>
                </a:solidFill>
                <a:effectLst/>
                <a:uFillTx/>
                <a:latin typeface="+mn-lt"/>
                <a:ea typeface="+mn-ea"/>
                <a:cs typeface="+mn-cs"/>
              </a:rPr>
              <a:t>Some people argue that theme camps are the native art form of Burning Man, creating interactive experiences ranging from yoga studios to nightclubs, and offering them as a gift to all. </a:t>
            </a:r>
          </a:p>
          <a:p>
            <a:pPr marL="171450" marR="0" indent="-171450" algn="l" defTabSz="457200" rtl="0" eaLnBrk="1" fontAlgn="auto" latinLnBrk="0" hangingPunct="1">
              <a:lnSpc>
                <a:spcPct val="100000"/>
              </a:lnSpc>
              <a:spcBef>
                <a:spcPts val="0"/>
              </a:spcBef>
              <a:spcAft>
                <a:spcPts val="0"/>
              </a:spcAft>
              <a:buFont typeface="Arial"/>
              <a:buChar char="•"/>
              <a:defRPr>
                <a:uFillTx/>
              </a:defRPr>
            </a:pPr>
            <a:r>
              <a:rPr lang="en-US" sz="1200" kern="1200" dirty="0">
                <a:solidFill>
                  <a:schemeClr val="tx1"/>
                </a:solidFill>
                <a:effectLst/>
                <a:uFillTx/>
                <a:latin typeface="+mn-lt"/>
                <a:ea typeface="+mn-ea"/>
                <a:cs typeface="+mn-cs"/>
              </a:rPr>
              <a:t>If you’re with a theme camp, you’ll need to get on their membership roll well before the event, and many camps have dues to share the cost of shared infrastructure.</a:t>
            </a:r>
          </a:p>
          <a:p>
            <a:pPr marL="171450" indent="-171450">
              <a:buFont typeface="Arial"/>
              <a:buChar char="•"/>
            </a:pPr>
            <a:endParaRPr lang="en-US" dirty="0">
              <a:uFillTx/>
            </a:endParaRPr>
          </a:p>
        </p:txBody>
      </p:sp>
      <p:sp>
        <p:nvSpPr>
          <p:cNvPr id="4" name="Slide Number Placeholder 3"/>
          <p:cNvSpPr>
            <a:spLocks noGrp="1"/>
          </p:cNvSpPr>
          <p:nvPr>
            <p:ph type="sldNum" sz="quarter" idx="10"/>
          </p:nvPr>
        </p:nvSpPr>
        <p:spPr/>
        <p:txBody>
          <a:bodyPr/>
          <a:lstStyle/>
          <a:p>
            <a:fld id="{5B5BDEA6-71FC-A14D-9564-C69382FBF075}" type="slidenum">
              <a:rPr lang="en-US" smtClean="0">
                <a:uFillTx/>
              </a:rPr>
              <a:t>51</a:t>
            </a:fld>
            <a:endParaRPr lang="en-US">
              <a:uFillTx/>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uFillTx/>
                <a:latin typeface="+mn-lt"/>
                <a:ea typeface="+mn-ea"/>
                <a:cs typeface="+mn-cs"/>
              </a:rPr>
              <a:t>The shaded areas are a VERY rough approximation of reserved camping for interactive theme camps. Notice that the shaded</a:t>
            </a:r>
            <a:r>
              <a:rPr lang="en-US" sz="1200" b="1" kern="1200" baseline="0" dirty="0">
                <a:solidFill>
                  <a:schemeClr val="tx1"/>
                </a:solidFill>
                <a:effectLst/>
                <a:uFillTx/>
                <a:latin typeface="+mn-lt"/>
                <a:ea typeface="+mn-ea"/>
                <a:cs typeface="+mn-cs"/>
              </a:rPr>
              <a:t> </a:t>
            </a:r>
            <a:r>
              <a:rPr lang="en-US" sz="1200" b="1" kern="1200" dirty="0">
                <a:solidFill>
                  <a:schemeClr val="tx1"/>
                </a:solidFill>
                <a:effectLst/>
                <a:uFillTx/>
                <a:latin typeface="+mn-lt"/>
                <a:ea typeface="+mn-ea"/>
                <a:cs typeface="+mn-cs"/>
              </a:rPr>
              <a:t>edges are soft. On the playa these reserved areas are marked with small blue survey flags [TS].  </a:t>
            </a:r>
            <a:r>
              <a:rPr lang="en-US" sz="1200" kern="1200" dirty="0">
                <a:solidFill>
                  <a:schemeClr val="tx1"/>
                </a:solidFill>
                <a:effectLst/>
                <a:uFillTx/>
                <a:latin typeface="+mn-lt"/>
                <a:ea typeface="+mn-ea"/>
                <a:cs typeface="+mn-cs"/>
              </a:rPr>
              <a:t>If you’re not with a placed camp, you’re going to be camping in one of the Open Camping zones. Open camping is first-come, first-served. And you need to actually set up your camp – just putting an ice chest out there and trying to stake a claim won’t work. No land grabs!</a:t>
            </a:r>
            <a:r>
              <a:rPr lang="en-US" dirty="0">
                <a:effectLst/>
                <a:uFillTx/>
              </a:rPr>
              <a:t> </a:t>
            </a:r>
          </a:p>
        </p:txBody>
      </p:sp>
      <p:sp>
        <p:nvSpPr>
          <p:cNvPr id="4" name="Slide Number Placeholder 3"/>
          <p:cNvSpPr>
            <a:spLocks noGrp="1"/>
          </p:cNvSpPr>
          <p:nvPr>
            <p:ph type="sldNum" sz="quarter" idx="10"/>
          </p:nvPr>
        </p:nvSpPr>
        <p:spPr/>
        <p:txBody>
          <a:bodyPr/>
          <a:lstStyle/>
          <a:p>
            <a:fld id="{5B5BDEA6-71FC-A14D-9564-C69382FBF075}" type="slidenum">
              <a:rPr lang="en-US" smtClean="0">
                <a:uFillTx/>
              </a:rPr>
              <a:t>52</a:t>
            </a:fld>
            <a:endParaRPr lang="en-US">
              <a:uFillTx/>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sz="1200" kern="1200" dirty="0">
                <a:solidFill>
                  <a:schemeClr val="tx1"/>
                </a:solidFill>
                <a:effectLst/>
                <a:uFillTx/>
                <a:latin typeface="+mn-lt"/>
                <a:ea typeface="+mn-ea"/>
                <a:cs typeface="+mn-cs"/>
              </a:rPr>
              <a:t>As a rule, people don’t travel to Black Rock City for peace and quiet, but if you’re looking for the chill side of town, with maybe a little less cacophony, it’s out toward the airport, on the outskirts of the city between 2:00 and 5:00 streets.</a:t>
            </a:r>
          </a:p>
          <a:p>
            <a:pPr marL="171450" indent="-171450">
              <a:buFont typeface="Arial"/>
              <a:buChar char="•"/>
            </a:pPr>
            <a:r>
              <a:rPr lang="en-US" sz="1200" kern="1200" dirty="0">
                <a:solidFill>
                  <a:schemeClr val="tx1"/>
                </a:solidFill>
                <a:effectLst/>
                <a:uFillTx/>
                <a:latin typeface="+mn-lt"/>
                <a:ea typeface="+mn-ea"/>
                <a:cs typeface="+mn-cs"/>
              </a:rPr>
              <a:t> It’s a walk-in zone, so the odds are good that you won’t have any generators or big sound systems near your tent.</a:t>
            </a:r>
            <a:r>
              <a:rPr lang="en-US" dirty="0">
                <a:effectLst/>
                <a:uFillTx/>
              </a:rPr>
              <a:t> </a:t>
            </a:r>
          </a:p>
        </p:txBody>
      </p:sp>
      <p:sp>
        <p:nvSpPr>
          <p:cNvPr id="4" name="Slide Number Placeholder 3"/>
          <p:cNvSpPr>
            <a:spLocks noGrp="1"/>
          </p:cNvSpPr>
          <p:nvPr>
            <p:ph type="sldNum" sz="quarter" idx="10"/>
          </p:nvPr>
        </p:nvSpPr>
        <p:spPr/>
        <p:txBody>
          <a:bodyPr/>
          <a:lstStyle/>
          <a:p>
            <a:fld id="{5B5BDEA6-71FC-A14D-9564-C69382FBF075}" type="slidenum">
              <a:rPr lang="en-US" smtClean="0">
                <a:uFillTx/>
              </a:rPr>
              <a:t>53</a:t>
            </a:fld>
            <a:endParaRPr lang="en-US">
              <a:uFillTx/>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sz="1200" kern="1200" dirty="0">
                <a:solidFill>
                  <a:schemeClr val="tx1"/>
                </a:solidFill>
                <a:effectLst/>
                <a:uFillTx/>
                <a:latin typeface="+mn-lt"/>
                <a:ea typeface="+mn-ea"/>
                <a:cs typeface="+mn-cs"/>
              </a:rPr>
              <a:t>Wherever you camp, that’s going to be your neighborhood while you’re here, so get to know your neighbors. Remember, this is a survival situation, and we’re all in it together. Making friends with the folks on the other side of that imaginary property line in our imaginary city is important, so do it. And the more of you who know the more of them, the better – it’s called neighborliness.</a:t>
            </a:r>
          </a:p>
          <a:p>
            <a:pPr marL="171450" indent="-171450">
              <a:buFont typeface="Arial"/>
              <a:buChar char="•"/>
            </a:pPr>
            <a:r>
              <a:rPr lang="en-US" sz="1200" kern="1200" dirty="0">
                <a:solidFill>
                  <a:schemeClr val="tx1"/>
                </a:solidFill>
                <a:effectLst/>
                <a:uFillTx/>
                <a:latin typeface="+mn-lt"/>
                <a:ea typeface="+mn-ea"/>
                <a:cs typeface="+mn-cs"/>
              </a:rPr>
              <a:t> Everyone in your camp should also know where to go for all the essentials: the nearest ice station, ranger station, and so forth. </a:t>
            </a:r>
          </a:p>
          <a:p>
            <a:pPr marL="171450" indent="-171450">
              <a:buFont typeface="Arial"/>
              <a:buChar char="•"/>
            </a:pPr>
            <a:r>
              <a:rPr lang="en-US" sz="1200" kern="1200" dirty="0">
                <a:solidFill>
                  <a:schemeClr val="tx1"/>
                </a:solidFill>
                <a:effectLst/>
                <a:uFillTx/>
                <a:latin typeface="+mn-lt"/>
                <a:ea typeface="+mn-ea"/>
                <a:cs typeface="+mn-cs"/>
              </a:rPr>
              <a:t>And a note on appearances, because we’ve all got to look at each other’s camps: corporate logos are viewed by many to be a form of eye pollution, and not in line with our principle of Decommodification. So thank you in advance for hiding them or hacking them with clever alterations – sometimes all it takes is a roll of blue tape and a little imagination. Your neighbors will thank you for it.</a:t>
            </a:r>
            <a:r>
              <a:rPr lang="en-US" dirty="0">
                <a:effectLst/>
                <a:uFillTx/>
              </a:rPr>
              <a:t> </a:t>
            </a:r>
          </a:p>
        </p:txBody>
      </p:sp>
      <p:sp>
        <p:nvSpPr>
          <p:cNvPr id="4" name="Slide Number Placeholder 3"/>
          <p:cNvSpPr>
            <a:spLocks noGrp="1"/>
          </p:cNvSpPr>
          <p:nvPr>
            <p:ph type="sldNum" sz="quarter" idx="10"/>
          </p:nvPr>
        </p:nvSpPr>
        <p:spPr/>
        <p:txBody>
          <a:bodyPr/>
          <a:lstStyle/>
          <a:p>
            <a:fld id="{5B5BDEA6-71FC-A14D-9564-C69382FBF075}" type="slidenum">
              <a:rPr lang="en-US" smtClean="0">
                <a:uFillTx/>
              </a:rPr>
              <a:t>54</a:t>
            </a:fld>
            <a:endParaRPr lang="en-US">
              <a:uFillTx/>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uFillTx/>
                <a:latin typeface="+mn-lt"/>
                <a:ea typeface="+mn-ea"/>
                <a:cs typeface="+mn-cs"/>
              </a:rPr>
              <a:t>One of our favorite principles – okay, top 10 anyway – is Participation. In the early days we used call it ‘NO SPECTATORS.” But then we realized that if there’s no audience, there’s no show – it’s like that proverbial tree falling in the forest. So it’s okay to do both: create and observe. But the essence of this is that Burning Man is not just a state of being, it’s a culture of doing. It’s a do-</a:t>
            </a:r>
            <a:r>
              <a:rPr lang="en-US" sz="1200" kern="1200" dirty="0" err="1">
                <a:solidFill>
                  <a:schemeClr val="tx1"/>
                </a:solidFill>
                <a:effectLst/>
                <a:uFillTx/>
                <a:latin typeface="+mn-lt"/>
                <a:ea typeface="+mn-ea"/>
                <a:cs typeface="+mn-cs"/>
              </a:rPr>
              <a:t>ocracy</a:t>
            </a:r>
            <a:r>
              <a:rPr lang="en-US" sz="1200" kern="1200" dirty="0">
                <a:solidFill>
                  <a:schemeClr val="tx1"/>
                </a:solidFill>
                <a:effectLst/>
                <a:uFillTx/>
                <a:latin typeface="+mn-lt"/>
                <a:ea typeface="+mn-ea"/>
                <a:cs typeface="+mn-cs"/>
              </a:rPr>
              <a:t>! So don’t just stay in your trailer, get out there and be part of the action!</a:t>
            </a:r>
            <a:endParaRPr lang="en-US" dirty="0">
              <a:uFillTx/>
            </a:endParaRPr>
          </a:p>
        </p:txBody>
      </p:sp>
      <p:sp>
        <p:nvSpPr>
          <p:cNvPr id="4" name="Slide Number Placeholder 3"/>
          <p:cNvSpPr>
            <a:spLocks noGrp="1"/>
          </p:cNvSpPr>
          <p:nvPr>
            <p:ph type="sldNum" sz="quarter" idx="10"/>
          </p:nvPr>
        </p:nvSpPr>
        <p:spPr/>
        <p:txBody>
          <a:bodyPr/>
          <a:lstStyle/>
          <a:p>
            <a:fld id="{5B5BDEA6-71FC-A14D-9564-C69382FBF075}" type="slidenum">
              <a:rPr lang="en-US" smtClean="0">
                <a:uFillTx/>
              </a:rPr>
              <a:t>55</a:t>
            </a:fld>
            <a:endParaRPr lang="en-US">
              <a:uFillTx/>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uFillTx/>
                <a:latin typeface="+mn-lt"/>
                <a:ea typeface="+mn-ea"/>
                <a:cs typeface="+mn-cs"/>
              </a:rPr>
              <a:t>Sometimes when people find out it’s not a music festival, they get this puzzled look and say “well what IS it then? What do you DO out there?” There are as many answers to that as there are Burners. Yes you can go out and dance your tail off every night, no problem. But that’s not even the half of it.</a:t>
            </a:r>
            <a:r>
              <a:rPr lang="en-US" dirty="0">
                <a:effectLst/>
                <a:uFillTx/>
              </a:rPr>
              <a:t> </a:t>
            </a:r>
            <a:endParaRPr lang="en-US" dirty="0">
              <a:uFillTx/>
            </a:endParaRPr>
          </a:p>
        </p:txBody>
      </p:sp>
      <p:sp>
        <p:nvSpPr>
          <p:cNvPr id="4" name="Slide Number Placeholder 3"/>
          <p:cNvSpPr>
            <a:spLocks noGrp="1"/>
          </p:cNvSpPr>
          <p:nvPr>
            <p:ph type="sldNum" sz="quarter" idx="10"/>
          </p:nvPr>
        </p:nvSpPr>
        <p:spPr/>
        <p:txBody>
          <a:bodyPr/>
          <a:lstStyle/>
          <a:p>
            <a:fld id="{5B5BDEA6-71FC-A14D-9564-C69382FBF075}" type="slidenum">
              <a:rPr lang="en-US" smtClean="0">
                <a:uFillTx/>
              </a:rPr>
              <a:t>56</a:t>
            </a:fld>
            <a:endParaRPr lang="en-US">
              <a:uFillTx/>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sz="1200" kern="1200" dirty="0">
                <a:solidFill>
                  <a:schemeClr val="tx1"/>
                </a:solidFill>
                <a:effectLst/>
                <a:uFillTx/>
                <a:latin typeface="+mn-lt"/>
                <a:ea typeface="+mn-ea"/>
                <a:cs typeface="+mn-cs"/>
              </a:rPr>
              <a:t>Theme camps offer a million and one forms of interactivity. And there’s art like you’ve never seen before: fire art, interactive sculpture, mobile art, performance art, and genres that haven’t been named yet. </a:t>
            </a:r>
          </a:p>
          <a:p>
            <a:pPr marL="171450" indent="-171450">
              <a:buFont typeface="Arial"/>
              <a:buChar char="•"/>
            </a:pPr>
            <a:r>
              <a:rPr lang="en-US" sz="1200" kern="1200" dirty="0">
                <a:solidFill>
                  <a:schemeClr val="tx1"/>
                </a:solidFill>
                <a:effectLst/>
                <a:uFillTx/>
                <a:latin typeface="+mn-lt"/>
                <a:ea typeface="+mn-ea"/>
                <a:cs typeface="+mn-cs"/>
              </a:rPr>
              <a:t>Some of this takes place in town, but most of the heavy art is out on the open playa, in the part of our city beyond the neighborhoods. The further out you go into “Deep Playa,” the weirder it can get, and the more unexpected surprises you may encounter. </a:t>
            </a:r>
          </a:p>
          <a:p>
            <a:pPr marL="171450" indent="-171450">
              <a:buFont typeface="Arial"/>
              <a:buChar char="•"/>
            </a:pPr>
            <a:r>
              <a:rPr lang="en-US" sz="1200" kern="1200" dirty="0">
                <a:solidFill>
                  <a:schemeClr val="tx1"/>
                </a:solidFill>
                <a:effectLst/>
                <a:uFillTx/>
                <a:latin typeface="+mn-lt"/>
                <a:ea typeface="+mn-ea"/>
                <a:cs typeface="+mn-cs"/>
              </a:rPr>
              <a:t>Some of this will be in the guidebook you get at the gate, the </a:t>
            </a:r>
            <a:r>
              <a:rPr lang="en-US" sz="1200" kern="1200" dirty="0" err="1">
                <a:solidFill>
                  <a:schemeClr val="tx1"/>
                </a:solidFill>
                <a:effectLst/>
                <a:uFillTx/>
                <a:latin typeface="+mn-lt"/>
                <a:ea typeface="+mn-ea"/>
                <a:cs typeface="+mn-cs"/>
              </a:rPr>
              <a:t>WhatWhereWhen</a:t>
            </a:r>
            <a:r>
              <a:rPr lang="en-US" sz="1200" kern="1200" dirty="0">
                <a:solidFill>
                  <a:schemeClr val="tx1"/>
                </a:solidFill>
                <a:effectLst/>
                <a:uFillTx/>
                <a:latin typeface="+mn-lt"/>
                <a:ea typeface="+mn-ea"/>
                <a:cs typeface="+mn-cs"/>
              </a:rPr>
              <a:t> guide, and a lot of it will not. Remember that all times are approximate, some listings may be pranks, and the map is not the territory. That’s why we call it adventuring.</a:t>
            </a:r>
            <a:r>
              <a:rPr lang="en-US" dirty="0">
                <a:effectLst/>
                <a:uFillTx/>
              </a:rPr>
              <a:t> </a:t>
            </a:r>
            <a:endParaRPr lang="en-US" dirty="0">
              <a:uFillTx/>
            </a:endParaRPr>
          </a:p>
        </p:txBody>
      </p:sp>
      <p:sp>
        <p:nvSpPr>
          <p:cNvPr id="4" name="Slide Number Placeholder 3"/>
          <p:cNvSpPr>
            <a:spLocks noGrp="1"/>
          </p:cNvSpPr>
          <p:nvPr>
            <p:ph type="sldNum" sz="quarter" idx="10"/>
          </p:nvPr>
        </p:nvSpPr>
        <p:spPr/>
        <p:txBody>
          <a:bodyPr/>
          <a:lstStyle/>
          <a:p>
            <a:fld id="{5B5BDEA6-71FC-A14D-9564-C69382FBF075}" type="slidenum">
              <a:rPr lang="en-US" smtClean="0">
                <a:uFillTx/>
              </a:rPr>
              <a:t>57</a:t>
            </a:fld>
            <a:endParaRPr lang="en-US">
              <a:uFillTx/>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sz="1200" kern="1200" dirty="0">
                <a:solidFill>
                  <a:schemeClr val="tx1"/>
                </a:solidFill>
                <a:effectLst/>
                <a:uFillTx/>
                <a:latin typeface="+mn-lt"/>
                <a:ea typeface="+mn-ea"/>
                <a:cs typeface="+mn-cs"/>
              </a:rPr>
              <a:t>Most people bring a bike but there are other ways to get around. As a condition of their registration, mutant vehicles are expected to give a ride to anyone who asks, as long as there’s room aboard. </a:t>
            </a:r>
          </a:p>
          <a:p>
            <a:pPr marL="171450" indent="-171450">
              <a:buFont typeface="Arial"/>
              <a:buChar char="•"/>
            </a:pPr>
            <a:r>
              <a:rPr lang="en-US" sz="1200" kern="1200" dirty="0">
                <a:solidFill>
                  <a:schemeClr val="tx1"/>
                </a:solidFill>
                <a:effectLst/>
                <a:uFillTx/>
                <a:latin typeface="+mn-lt"/>
                <a:ea typeface="+mn-ea"/>
                <a:cs typeface="+mn-cs"/>
              </a:rPr>
              <a:t>They’re not taxis – you go wherever they want to go, and stop wherever they stop. And for safety’s sake, do NOT get on or off unless the vehicle is at a complete stop. </a:t>
            </a:r>
          </a:p>
          <a:p>
            <a:pPr marL="171450" indent="-171450">
              <a:buFont typeface="Arial"/>
              <a:buChar char="•"/>
            </a:pPr>
            <a:r>
              <a:rPr lang="en-US" sz="1200" kern="1200" dirty="0">
                <a:solidFill>
                  <a:schemeClr val="tx1"/>
                </a:solidFill>
                <a:effectLst/>
                <a:uFillTx/>
                <a:latin typeface="+mn-lt"/>
                <a:ea typeface="+mn-ea"/>
                <a:cs typeface="+mn-cs"/>
              </a:rPr>
              <a:t>For those of you with mobility issues, there’s good news and other news. The good news is: no hills! The other news is: playa dust can pile up in dunes that are hard to maneuver a chair through, and the dust can be hell on electric motors. The folks at Mobility Camp – another awesome volunteer enterprise – love to share what they know about practical modifications that can make rolling around the playa a better experience.</a:t>
            </a:r>
            <a:r>
              <a:rPr lang="en-US" dirty="0">
                <a:effectLst/>
                <a:uFillTx/>
              </a:rPr>
              <a:t> </a:t>
            </a:r>
            <a:endParaRPr lang="en-US" dirty="0">
              <a:uFillTx/>
            </a:endParaRPr>
          </a:p>
        </p:txBody>
      </p:sp>
      <p:sp>
        <p:nvSpPr>
          <p:cNvPr id="4" name="Slide Number Placeholder 3"/>
          <p:cNvSpPr>
            <a:spLocks noGrp="1"/>
          </p:cNvSpPr>
          <p:nvPr>
            <p:ph type="sldNum" sz="quarter" idx="10"/>
          </p:nvPr>
        </p:nvSpPr>
        <p:spPr/>
        <p:txBody>
          <a:bodyPr/>
          <a:lstStyle/>
          <a:p>
            <a:fld id="{5B5BDEA6-71FC-A14D-9564-C69382FBF075}" type="slidenum">
              <a:rPr lang="en-US" smtClean="0">
                <a:uFillTx/>
              </a:rPr>
              <a:t>58</a:t>
            </a:fld>
            <a:endParaRPr lang="en-US">
              <a:uFillTx/>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sz="1200" kern="1200" dirty="0">
                <a:solidFill>
                  <a:schemeClr val="tx1"/>
                </a:solidFill>
                <a:effectLst/>
                <a:uFillTx/>
                <a:latin typeface="+mn-lt"/>
                <a:ea typeface="+mn-ea"/>
                <a:cs typeface="+mn-cs"/>
              </a:rPr>
              <a:t>When you talk to people who’ve been to Burning Man and ask them what was good about it, nearly everyone is going to talk about the people they met. Even introverts have a way of making new friends out there. </a:t>
            </a:r>
          </a:p>
          <a:p>
            <a:pPr marL="171450" indent="-171450">
              <a:buFont typeface="Arial"/>
              <a:buChar char="•"/>
            </a:pPr>
            <a:r>
              <a:rPr lang="en-US" sz="1200" kern="1200" dirty="0">
                <a:solidFill>
                  <a:schemeClr val="tx1"/>
                </a:solidFill>
                <a:effectLst/>
                <a:uFillTx/>
                <a:latin typeface="+mn-lt"/>
                <a:ea typeface="+mn-ea"/>
                <a:cs typeface="+mn-cs"/>
              </a:rPr>
              <a:t>It may be the world’s densest concentration of genuinely interesting people, and most of them are ridiculously easy to strike up a conversation with. I’m not saying there are no assholes or idiots – hey, it’s a big city – but they’re not as common as you might think. So say hi to a stranger, and see where it goes. </a:t>
            </a:r>
            <a:endParaRPr lang="en-US" dirty="0">
              <a:uFillTx/>
            </a:endParaRPr>
          </a:p>
        </p:txBody>
      </p:sp>
      <p:sp>
        <p:nvSpPr>
          <p:cNvPr id="4" name="Slide Number Placeholder 3"/>
          <p:cNvSpPr>
            <a:spLocks noGrp="1"/>
          </p:cNvSpPr>
          <p:nvPr>
            <p:ph type="sldNum" sz="quarter" idx="10"/>
          </p:nvPr>
        </p:nvSpPr>
        <p:spPr/>
        <p:txBody>
          <a:bodyPr/>
          <a:lstStyle/>
          <a:p>
            <a:fld id="{5B5BDEA6-71FC-A14D-9564-C69382FBF075}" type="slidenum">
              <a:rPr lang="en-US" smtClean="0">
                <a:uFillTx/>
              </a:rPr>
              <a:t>59</a:t>
            </a:fld>
            <a:endParaRPr lang="en-US">
              <a:uFillTx/>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uFillTx/>
            </a:endParaRPr>
          </a:p>
        </p:txBody>
      </p:sp>
      <p:sp>
        <p:nvSpPr>
          <p:cNvPr id="4" name="Slide Number Placeholder 3"/>
          <p:cNvSpPr>
            <a:spLocks noGrp="1"/>
          </p:cNvSpPr>
          <p:nvPr>
            <p:ph type="sldNum" sz="quarter" idx="10"/>
          </p:nvPr>
        </p:nvSpPr>
        <p:spPr/>
        <p:txBody>
          <a:bodyPr/>
          <a:lstStyle/>
          <a:p>
            <a:fld id="{5B5BDEA6-71FC-A14D-9564-C69382FBF075}" type="slidenum">
              <a:rPr lang="en-US" smtClean="0">
                <a:uFillTx/>
              </a:rPr>
              <a:t>6</a:t>
            </a:fld>
            <a:endParaRPr lang="en-US">
              <a:uFillTx/>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sz="1200" kern="1200" dirty="0">
                <a:solidFill>
                  <a:schemeClr val="tx1"/>
                </a:solidFill>
                <a:effectLst/>
                <a:uFillTx/>
                <a:latin typeface="+mn-lt"/>
                <a:ea typeface="+mn-ea"/>
                <a:cs typeface="+mn-cs"/>
              </a:rPr>
              <a:t>Burning Man is not for everyone. Let’s be clear about this: a lot of people go once, and never go again, and that’s perfectly okay. But the ones who love it, and want to come back, usually want to get involved in a deeper way, to contribute, to participate.</a:t>
            </a:r>
          </a:p>
          <a:p>
            <a:pPr marL="171450" indent="-171450">
              <a:buFont typeface="Arial"/>
              <a:buChar char="•"/>
            </a:pPr>
            <a:r>
              <a:rPr lang="en-US" sz="1200" kern="1200" dirty="0">
                <a:solidFill>
                  <a:schemeClr val="tx1"/>
                </a:solidFill>
                <a:effectLst/>
                <a:uFillTx/>
                <a:latin typeface="+mn-lt"/>
                <a:ea typeface="+mn-ea"/>
                <a:cs typeface="+mn-cs"/>
              </a:rPr>
              <a:t> A great way to do that is to join the small army of volunteers who make it all possible. We’ve figured out how to make our infrastructure an art project, and have fun doing it.</a:t>
            </a:r>
          </a:p>
          <a:p>
            <a:pPr marL="171450" indent="-171450">
              <a:buFont typeface="Arial"/>
              <a:buChar char="•"/>
            </a:pPr>
            <a:r>
              <a:rPr lang="en-US" sz="1200" kern="1200" dirty="0">
                <a:solidFill>
                  <a:schemeClr val="tx1"/>
                </a:solidFill>
                <a:effectLst/>
                <a:uFillTx/>
                <a:latin typeface="+mn-lt"/>
                <a:ea typeface="+mn-ea"/>
                <a:cs typeface="+mn-cs"/>
              </a:rPr>
              <a:t> Many teams accept walk-in volunteers during the event – if you’re interested, stop by the V-Spots, next to Playa Info on the Center Camp Circle, </a:t>
            </a:r>
            <a:r>
              <a:rPr lang="en-US" sz="1200" b="1" kern="1200" dirty="0">
                <a:solidFill>
                  <a:schemeClr val="tx1"/>
                </a:solidFill>
                <a:effectLst/>
                <a:uFillTx/>
                <a:latin typeface="+mn-lt"/>
                <a:ea typeface="+mn-ea"/>
                <a:cs typeface="+mn-cs"/>
              </a:rPr>
              <a:t>or near the Rangers Outposts and Medical Stations behind the 3:00 and 9:00 and </a:t>
            </a:r>
            <a:r>
              <a:rPr lang="en-US" sz="1200" b="1" kern="1200">
                <a:solidFill>
                  <a:schemeClr val="tx1"/>
                </a:solidFill>
                <a:effectLst/>
                <a:uFillTx/>
                <a:latin typeface="+mn-lt"/>
                <a:ea typeface="+mn-ea"/>
                <a:cs typeface="+mn-cs"/>
              </a:rPr>
              <a:t>B plazas[TS]</a:t>
            </a:r>
            <a:r>
              <a:rPr lang="en-US" sz="1200" kern="1200">
                <a:solidFill>
                  <a:schemeClr val="tx1"/>
                </a:solidFill>
                <a:effectLst/>
                <a:uFillTx/>
                <a:latin typeface="+mn-lt"/>
                <a:ea typeface="+mn-ea"/>
                <a:cs typeface="+mn-cs"/>
              </a:rPr>
              <a:t>, </a:t>
            </a:r>
            <a:r>
              <a:rPr lang="en-US" sz="1200" kern="1200" dirty="0">
                <a:solidFill>
                  <a:schemeClr val="tx1"/>
                </a:solidFill>
                <a:effectLst/>
                <a:uFillTx/>
                <a:latin typeface="+mn-lt"/>
                <a:ea typeface="+mn-ea"/>
                <a:cs typeface="+mn-cs"/>
              </a:rPr>
              <a:t>and see what’s available. </a:t>
            </a:r>
            <a:endParaRPr lang="en-US" dirty="0">
              <a:uFillTx/>
            </a:endParaRPr>
          </a:p>
        </p:txBody>
      </p:sp>
      <p:sp>
        <p:nvSpPr>
          <p:cNvPr id="4" name="Slide Number Placeholder 3"/>
          <p:cNvSpPr>
            <a:spLocks noGrp="1"/>
          </p:cNvSpPr>
          <p:nvPr>
            <p:ph type="sldNum" sz="quarter" idx="10"/>
          </p:nvPr>
        </p:nvSpPr>
        <p:spPr/>
        <p:txBody>
          <a:bodyPr/>
          <a:lstStyle/>
          <a:p>
            <a:fld id="{5B5BDEA6-71FC-A14D-9564-C69382FBF075}" type="slidenum">
              <a:rPr lang="en-US" smtClean="0">
                <a:uFillTx/>
              </a:rPr>
              <a:t>60</a:t>
            </a:fld>
            <a:endParaRPr lang="en-US">
              <a:uFillTx/>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uFillTx/>
                <a:latin typeface="+mn-lt"/>
                <a:ea typeface="+mn-ea"/>
                <a:cs typeface="+mn-cs"/>
              </a:rPr>
              <a:t>Did we mention immediate experience? It’s  pretty amazing. Getting outside of yourself and your little social media bubble. Having a genuine experience of other people and the natural world. It’s not for everyone, but for many it’s the most amazing thing about Burning Man, and what sets it apart from everything else in their lives. It’s – what’s the word I’m looking for here – Real. Really, really real.</a:t>
            </a:r>
            <a:r>
              <a:rPr lang="en-US" dirty="0">
                <a:effectLst/>
                <a:uFillTx/>
              </a:rPr>
              <a:t> </a:t>
            </a:r>
            <a:endParaRPr lang="en-US" dirty="0">
              <a:uFillTx/>
            </a:endParaRPr>
          </a:p>
        </p:txBody>
      </p:sp>
      <p:sp>
        <p:nvSpPr>
          <p:cNvPr id="4" name="Slide Number Placeholder 3"/>
          <p:cNvSpPr>
            <a:spLocks noGrp="1"/>
          </p:cNvSpPr>
          <p:nvPr>
            <p:ph type="sldNum" sz="quarter" idx="10"/>
          </p:nvPr>
        </p:nvSpPr>
        <p:spPr/>
        <p:txBody>
          <a:bodyPr/>
          <a:lstStyle/>
          <a:p>
            <a:fld id="{5B5BDEA6-71FC-A14D-9564-C69382FBF075}" type="slidenum">
              <a:rPr lang="en-US" smtClean="0">
                <a:uFillTx/>
              </a:rPr>
              <a:t>61</a:t>
            </a:fld>
            <a:endParaRPr lang="en-US">
              <a:uFillTx/>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sz="1200" kern="1200" dirty="0">
                <a:solidFill>
                  <a:schemeClr val="tx1"/>
                </a:solidFill>
                <a:effectLst/>
                <a:uFillTx/>
                <a:latin typeface="+mn-lt"/>
                <a:ea typeface="+mn-ea"/>
                <a:cs typeface="+mn-cs"/>
              </a:rPr>
              <a:t>A few years ago, this note wouldn’t have been necessary. There just wasn’t any coverage out there in the wilderness. But with recent expansions in the commercial cellular networks, you may now be able to get service during at least part of the event. The big question is: do you want to? For many participants, it’s a rare opportunity to go offline for a week, put the phone in a </a:t>
            </a:r>
            <a:r>
              <a:rPr lang="en-US" sz="1200" kern="1200" dirty="0" err="1">
                <a:solidFill>
                  <a:schemeClr val="tx1"/>
                </a:solidFill>
                <a:effectLst/>
                <a:uFillTx/>
                <a:latin typeface="+mn-lt"/>
                <a:ea typeface="+mn-ea"/>
                <a:cs typeface="+mn-cs"/>
              </a:rPr>
              <a:t>ziplock</a:t>
            </a:r>
            <a:r>
              <a:rPr lang="en-US" sz="1200" kern="1200" dirty="0">
                <a:solidFill>
                  <a:schemeClr val="tx1"/>
                </a:solidFill>
                <a:effectLst/>
                <a:uFillTx/>
                <a:latin typeface="+mn-lt"/>
                <a:ea typeface="+mn-ea"/>
                <a:cs typeface="+mn-cs"/>
              </a:rPr>
              <a:t> bag, and experience some old-fashioned human interaction and immediate experience. </a:t>
            </a:r>
          </a:p>
          <a:p>
            <a:pPr marL="171450" indent="-171450">
              <a:buFont typeface="Arial"/>
              <a:buChar char="•"/>
            </a:pPr>
            <a:r>
              <a:rPr lang="en-US" sz="1200" kern="1200" dirty="0">
                <a:solidFill>
                  <a:schemeClr val="tx1"/>
                </a:solidFill>
                <a:effectLst/>
                <a:uFillTx/>
                <a:latin typeface="+mn-lt"/>
                <a:ea typeface="+mn-ea"/>
                <a:cs typeface="+mn-cs"/>
              </a:rPr>
              <a:t>If you can’t bear to part with your phone for even a few days, be advised that the environment is going to be rough on the equipment. Batteries don’t charge well in the heat, and dust gets in all the nooks and crannies, like your camera lens. </a:t>
            </a:r>
          </a:p>
          <a:p>
            <a:pPr marL="171450" indent="-171450">
              <a:buFont typeface="Arial"/>
              <a:buChar char="•"/>
            </a:pPr>
            <a:r>
              <a:rPr lang="en-US" sz="1200" kern="1200" dirty="0">
                <a:solidFill>
                  <a:schemeClr val="tx1"/>
                </a:solidFill>
                <a:effectLst/>
                <a:uFillTx/>
                <a:latin typeface="+mn-lt"/>
                <a:ea typeface="+mn-ea"/>
                <a:cs typeface="+mn-cs"/>
              </a:rPr>
              <a:t>And speaking of cameras, please be respectful when taking pictures of people: ask permission first, and respect privacy concerns.</a:t>
            </a:r>
            <a:r>
              <a:rPr lang="en-US" dirty="0">
                <a:effectLst/>
                <a:uFillTx/>
              </a:rPr>
              <a:t> </a:t>
            </a:r>
            <a:endParaRPr lang="en-US" dirty="0">
              <a:uFillTx/>
            </a:endParaRPr>
          </a:p>
        </p:txBody>
      </p:sp>
      <p:sp>
        <p:nvSpPr>
          <p:cNvPr id="4" name="Slide Number Placeholder 3"/>
          <p:cNvSpPr>
            <a:spLocks noGrp="1"/>
          </p:cNvSpPr>
          <p:nvPr>
            <p:ph type="sldNum" sz="quarter" idx="10"/>
          </p:nvPr>
        </p:nvSpPr>
        <p:spPr/>
        <p:txBody>
          <a:bodyPr/>
          <a:lstStyle/>
          <a:p>
            <a:fld id="{5B5BDEA6-71FC-A14D-9564-C69382FBF075}" type="slidenum">
              <a:rPr lang="en-US" smtClean="0">
                <a:uFillTx/>
              </a:rPr>
              <a:t>62</a:t>
            </a:fld>
            <a:endParaRPr lang="en-US">
              <a:uFillTx/>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uFillTx/>
                <a:latin typeface="+mn-lt"/>
                <a:ea typeface="+mn-ea"/>
                <a:cs typeface="+mn-cs"/>
              </a:rPr>
              <a:t>Number 8 on our top 10 list is actually its own mini list of pro-tips. If you’re going to go, we want you to show up prepared and have the time of your life.</a:t>
            </a:r>
            <a:r>
              <a:rPr lang="en-US" dirty="0">
                <a:effectLst/>
                <a:uFillTx/>
              </a:rPr>
              <a:t> </a:t>
            </a:r>
            <a:endParaRPr lang="en-US" dirty="0">
              <a:uFillTx/>
            </a:endParaRPr>
          </a:p>
        </p:txBody>
      </p:sp>
      <p:sp>
        <p:nvSpPr>
          <p:cNvPr id="4" name="Slide Number Placeholder 3"/>
          <p:cNvSpPr>
            <a:spLocks noGrp="1"/>
          </p:cNvSpPr>
          <p:nvPr>
            <p:ph type="sldNum" sz="quarter" idx="10"/>
          </p:nvPr>
        </p:nvSpPr>
        <p:spPr/>
        <p:txBody>
          <a:bodyPr/>
          <a:lstStyle/>
          <a:p>
            <a:fld id="{5B5BDEA6-71FC-A14D-9564-C69382FBF075}" type="slidenum">
              <a:rPr lang="en-US" smtClean="0">
                <a:uFillTx/>
              </a:rPr>
              <a:t>63</a:t>
            </a:fld>
            <a:endParaRPr lang="en-US">
              <a:uFillTx/>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sz="1200" kern="1200" dirty="0">
                <a:solidFill>
                  <a:schemeClr val="tx1"/>
                </a:solidFill>
                <a:effectLst/>
                <a:uFillTx/>
                <a:latin typeface="+mn-lt"/>
                <a:ea typeface="+mn-ea"/>
                <a:cs typeface="+mn-cs"/>
              </a:rPr>
              <a:t>As I’m sure you’ve figured out by now, Burning Man is not just a spur-of-the-moment, jump-in-the-car-and-go sort of event. It takes a lot of advance planning and preparation. At a bare minimum, you and everyone in your camp need to read the Survival Guide – a paper version ships with your tickets, and an electronic version is up on the </a:t>
            </a:r>
            <a:r>
              <a:rPr lang="en-US" sz="1200" kern="1200" dirty="0" err="1">
                <a:solidFill>
                  <a:schemeClr val="tx1"/>
                </a:solidFill>
                <a:effectLst/>
                <a:uFillTx/>
                <a:latin typeface="+mn-lt"/>
                <a:ea typeface="+mn-ea"/>
                <a:cs typeface="+mn-cs"/>
              </a:rPr>
              <a:t>burningman.org</a:t>
            </a:r>
            <a:r>
              <a:rPr lang="en-US" sz="1200" kern="1200" dirty="0">
                <a:solidFill>
                  <a:schemeClr val="tx1"/>
                </a:solidFill>
                <a:effectLst/>
                <a:uFillTx/>
                <a:latin typeface="+mn-lt"/>
                <a:ea typeface="+mn-ea"/>
                <a:cs typeface="+mn-cs"/>
              </a:rPr>
              <a:t> website. It’s kind of long, but none of it is fluff – this is all stuff you need to KNOW.</a:t>
            </a:r>
          </a:p>
          <a:p>
            <a:pPr marL="171450" indent="-171450">
              <a:buFont typeface="Arial"/>
              <a:buChar char="•"/>
            </a:pPr>
            <a:r>
              <a:rPr lang="en-US" sz="1200" kern="1200" dirty="0">
                <a:solidFill>
                  <a:schemeClr val="tx1"/>
                </a:solidFill>
                <a:effectLst/>
                <a:uFillTx/>
                <a:latin typeface="+mn-lt"/>
                <a:ea typeface="+mn-ea"/>
                <a:cs typeface="+mn-cs"/>
              </a:rPr>
              <a:t> Including the 10 Principles, which we’ve been not-so-subtly slipping into your drinks throughout this presentation. Reading up on the culture is the key to living large</a:t>
            </a:r>
            <a:r>
              <a:rPr lang="en-US" sz="1200" kern="1200" baseline="0" dirty="0">
                <a:solidFill>
                  <a:schemeClr val="tx1"/>
                </a:solidFill>
                <a:effectLst/>
                <a:uFillTx/>
                <a:latin typeface="+mn-lt"/>
                <a:ea typeface="+mn-ea"/>
                <a:cs typeface="+mn-cs"/>
              </a:rPr>
              <a:t> </a:t>
            </a:r>
            <a:r>
              <a:rPr lang="en-US" sz="1200" kern="1200" dirty="0">
                <a:solidFill>
                  <a:schemeClr val="tx1"/>
                </a:solidFill>
                <a:effectLst/>
                <a:uFillTx/>
                <a:latin typeface="+mn-lt"/>
                <a:ea typeface="+mn-ea"/>
                <a:cs typeface="+mn-cs"/>
              </a:rPr>
              <a:t>like a local, instead of sticking out like a tourist, in Black Rock City.</a:t>
            </a:r>
            <a:r>
              <a:rPr lang="en-US" dirty="0">
                <a:effectLst/>
                <a:uFillTx/>
              </a:rPr>
              <a:t> </a:t>
            </a:r>
          </a:p>
          <a:p>
            <a:pPr marL="171450" indent="-171450">
              <a:buFont typeface="Arial"/>
              <a:buChar char="•"/>
            </a:pPr>
            <a:r>
              <a:rPr lang="en-US" dirty="0">
                <a:effectLst/>
                <a:uFillTx/>
              </a:rPr>
              <a:t>And if you can, try to catch up on your sleep and drink lots of water before you go. Just</a:t>
            </a:r>
            <a:r>
              <a:rPr lang="en-US" baseline="0" dirty="0">
                <a:effectLst/>
                <a:uFillTx/>
              </a:rPr>
              <a:t> saying.</a:t>
            </a:r>
            <a:endParaRPr lang="en-US" dirty="0">
              <a:uFillTx/>
            </a:endParaRPr>
          </a:p>
        </p:txBody>
      </p:sp>
      <p:sp>
        <p:nvSpPr>
          <p:cNvPr id="4" name="Slide Number Placeholder 3"/>
          <p:cNvSpPr>
            <a:spLocks noGrp="1"/>
          </p:cNvSpPr>
          <p:nvPr>
            <p:ph type="sldNum" sz="quarter" idx="10"/>
          </p:nvPr>
        </p:nvSpPr>
        <p:spPr/>
        <p:txBody>
          <a:bodyPr/>
          <a:lstStyle/>
          <a:p>
            <a:fld id="{5B5BDEA6-71FC-A14D-9564-C69382FBF075}" type="slidenum">
              <a:rPr lang="en-US" smtClean="0">
                <a:uFillTx/>
              </a:rPr>
              <a:t>64</a:t>
            </a:fld>
            <a:endParaRPr lang="en-US">
              <a:uFillTx/>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sz="1200" kern="1200" dirty="0">
                <a:solidFill>
                  <a:schemeClr val="tx1"/>
                </a:solidFill>
                <a:effectLst/>
                <a:uFillTx/>
                <a:latin typeface="+mn-lt"/>
                <a:ea typeface="+mn-ea"/>
                <a:cs typeface="+mn-cs"/>
              </a:rPr>
              <a:t>Compared to other cities of its size, Black Rock City is a really safe place. But it’s still a city, and a wilderness survival situation to boot. As the saying goes, if you die at Burning Man, you die in the real world too. And that really sucks for you. And for us too: all the mourning and grieving, the candlelight vigils, the grief counseling. So please be good to yourself, and considerate to the rest of us, and stay safe. Thank you for not dying at Burning Man! </a:t>
            </a:r>
          </a:p>
          <a:p>
            <a:pPr marL="171450" indent="-171450">
              <a:buFont typeface="Arial"/>
              <a:buChar char="•"/>
            </a:pPr>
            <a:r>
              <a:rPr lang="en-US" sz="1200" kern="1200" dirty="0">
                <a:solidFill>
                  <a:schemeClr val="tx1"/>
                </a:solidFill>
                <a:effectLst/>
                <a:uFillTx/>
                <a:latin typeface="+mn-lt"/>
                <a:ea typeface="+mn-ea"/>
                <a:cs typeface="+mn-cs"/>
              </a:rPr>
              <a:t>Less of a bummer than dying, and considerably more likely, is some form of personal injury that will send you home early, or at least take all the fun out of your trip. Cuts, burns, puncture wounds, broken bones – that sort of thing. All treatable, but not fun. Being hot, </a:t>
            </a:r>
            <a:r>
              <a:rPr lang="en-US" sz="1200" kern="1200" dirty="0" err="1">
                <a:solidFill>
                  <a:schemeClr val="tx1"/>
                </a:solidFill>
                <a:effectLst/>
                <a:uFillTx/>
                <a:latin typeface="+mn-lt"/>
                <a:ea typeface="+mn-ea"/>
                <a:cs typeface="+mn-cs"/>
              </a:rPr>
              <a:t>underhydrated</a:t>
            </a:r>
            <a:r>
              <a:rPr lang="en-US" sz="1200" kern="1200" dirty="0">
                <a:solidFill>
                  <a:schemeClr val="tx1"/>
                </a:solidFill>
                <a:effectLst/>
                <a:uFillTx/>
                <a:latin typeface="+mn-lt"/>
                <a:ea typeface="+mn-ea"/>
                <a:cs typeface="+mn-cs"/>
              </a:rPr>
              <a:t>, and possibly buzzed – all of these can make you sloppy, so “watch for signs of stupid” in yourself and others. Take a break, drink some water, and take a time out. </a:t>
            </a:r>
          </a:p>
          <a:p>
            <a:pPr marL="171450" indent="-171450">
              <a:buFont typeface="Arial"/>
              <a:buChar char="•"/>
            </a:pPr>
            <a:r>
              <a:rPr lang="en-US" sz="1200" kern="1200" dirty="0">
                <a:solidFill>
                  <a:schemeClr val="tx1"/>
                </a:solidFill>
                <a:effectLst/>
                <a:uFillTx/>
                <a:latin typeface="+mn-lt"/>
                <a:ea typeface="+mn-ea"/>
                <a:cs typeface="+mn-cs"/>
              </a:rPr>
              <a:t>Illuminate yourself when you’re traveling at night so people don’t run into you. </a:t>
            </a:r>
          </a:p>
          <a:p>
            <a:pPr marL="171450" indent="-171450">
              <a:buFont typeface="Arial"/>
              <a:buChar char="•"/>
            </a:pPr>
            <a:r>
              <a:rPr lang="en-US" sz="1200" kern="1200" dirty="0">
                <a:solidFill>
                  <a:schemeClr val="tx1"/>
                </a:solidFill>
                <a:effectLst/>
                <a:uFillTx/>
                <a:latin typeface="+mn-lt"/>
                <a:ea typeface="+mn-ea"/>
                <a:cs typeface="+mn-cs"/>
              </a:rPr>
              <a:t>And be extra cautious around vehicles of any kind. That giant three-story disco bus may be going slow, but with something that big, slow is still dangerous. Give it a wide berth, and don’t approach unless it’s at a full stop.</a:t>
            </a:r>
            <a:r>
              <a:rPr lang="en-US" dirty="0">
                <a:effectLst/>
                <a:uFillTx/>
              </a:rPr>
              <a:t> </a:t>
            </a:r>
            <a:endParaRPr lang="en-US" dirty="0">
              <a:uFillTx/>
            </a:endParaRPr>
          </a:p>
        </p:txBody>
      </p:sp>
      <p:sp>
        <p:nvSpPr>
          <p:cNvPr id="4" name="Slide Number Placeholder 3"/>
          <p:cNvSpPr>
            <a:spLocks noGrp="1"/>
          </p:cNvSpPr>
          <p:nvPr>
            <p:ph type="sldNum" sz="quarter" idx="10"/>
          </p:nvPr>
        </p:nvSpPr>
        <p:spPr/>
        <p:txBody>
          <a:bodyPr/>
          <a:lstStyle/>
          <a:p>
            <a:fld id="{5B5BDEA6-71FC-A14D-9564-C69382FBF075}" type="slidenum">
              <a:rPr lang="en-US" smtClean="0">
                <a:uFillTx/>
              </a:rPr>
              <a:t>65</a:t>
            </a:fld>
            <a:endParaRPr lang="en-US">
              <a:uFillTx/>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sz="1200" kern="1200" dirty="0">
                <a:solidFill>
                  <a:schemeClr val="tx1"/>
                </a:solidFill>
                <a:effectLst/>
                <a:uFillTx/>
                <a:latin typeface="+mn-lt"/>
                <a:ea typeface="+mn-ea"/>
                <a:cs typeface="+mn-cs"/>
              </a:rPr>
              <a:t>In a city with so many tents and temporary structures, fire safety is super important. If you bring a </a:t>
            </a:r>
            <a:r>
              <a:rPr lang="en-US" sz="1200" kern="1200" dirty="0" err="1">
                <a:solidFill>
                  <a:schemeClr val="tx1"/>
                </a:solidFill>
                <a:effectLst/>
                <a:uFillTx/>
                <a:latin typeface="+mn-lt"/>
                <a:ea typeface="+mn-ea"/>
                <a:cs typeface="+mn-cs"/>
              </a:rPr>
              <a:t>firepit</a:t>
            </a:r>
            <a:r>
              <a:rPr lang="en-US" sz="1200" kern="1200" dirty="0">
                <a:solidFill>
                  <a:schemeClr val="tx1"/>
                </a:solidFill>
                <a:effectLst/>
                <a:uFillTx/>
                <a:latin typeface="+mn-lt"/>
                <a:ea typeface="+mn-ea"/>
                <a:cs typeface="+mn-cs"/>
              </a:rPr>
              <a:t> or </a:t>
            </a:r>
            <a:r>
              <a:rPr lang="en-US" sz="1200" kern="1200" dirty="0" err="1">
                <a:solidFill>
                  <a:schemeClr val="tx1"/>
                </a:solidFill>
                <a:effectLst/>
                <a:uFillTx/>
                <a:latin typeface="+mn-lt"/>
                <a:ea typeface="+mn-ea"/>
                <a:cs typeface="+mn-cs"/>
              </a:rPr>
              <a:t>chiminea</a:t>
            </a:r>
            <a:r>
              <a:rPr lang="en-US" sz="1200" kern="1200" dirty="0">
                <a:solidFill>
                  <a:schemeClr val="tx1"/>
                </a:solidFill>
                <a:effectLst/>
                <a:uFillTx/>
                <a:latin typeface="+mn-lt"/>
                <a:ea typeface="+mn-ea"/>
                <a:cs typeface="+mn-cs"/>
              </a:rPr>
              <a:t>, you need to keep it attended at all times, and douse that fire if the wind picks up. Or if you’re the last one up at night. </a:t>
            </a:r>
          </a:p>
          <a:p>
            <a:pPr marL="171450" indent="-171450">
              <a:buFont typeface="Arial"/>
              <a:buChar char="•"/>
            </a:pPr>
            <a:r>
              <a:rPr lang="en-US" sz="1200" kern="1200" dirty="0">
                <a:solidFill>
                  <a:schemeClr val="tx1"/>
                </a:solidFill>
                <a:effectLst/>
                <a:uFillTx/>
                <a:latin typeface="+mn-lt"/>
                <a:ea typeface="+mn-ea"/>
                <a:cs typeface="+mn-cs"/>
              </a:rPr>
              <a:t>Tent stakes and guy lines should be capped and flagged, so no one gets tangled in the rigging at night. </a:t>
            </a:r>
          </a:p>
          <a:p>
            <a:pPr marL="171450" indent="-171450">
              <a:buFont typeface="Arial"/>
              <a:buChar char="•"/>
            </a:pPr>
            <a:r>
              <a:rPr lang="en-US" sz="1200" kern="1200" dirty="0">
                <a:solidFill>
                  <a:schemeClr val="tx1"/>
                </a:solidFill>
                <a:effectLst/>
                <a:uFillTx/>
                <a:latin typeface="+mn-lt"/>
                <a:ea typeface="+mn-ea"/>
                <a:cs typeface="+mn-cs"/>
              </a:rPr>
              <a:t>And as we’ve already said, EVERYTHING needs to be secured against those sudden gusts of wind.</a:t>
            </a:r>
            <a:r>
              <a:rPr lang="en-US" dirty="0">
                <a:effectLst/>
                <a:uFillTx/>
              </a:rPr>
              <a:t> </a:t>
            </a:r>
            <a:endParaRPr lang="en-US" dirty="0">
              <a:uFillTx/>
            </a:endParaRPr>
          </a:p>
        </p:txBody>
      </p:sp>
      <p:sp>
        <p:nvSpPr>
          <p:cNvPr id="4" name="Slide Number Placeholder 3"/>
          <p:cNvSpPr>
            <a:spLocks noGrp="1"/>
          </p:cNvSpPr>
          <p:nvPr>
            <p:ph type="sldNum" sz="quarter" idx="10"/>
          </p:nvPr>
        </p:nvSpPr>
        <p:spPr/>
        <p:txBody>
          <a:bodyPr/>
          <a:lstStyle/>
          <a:p>
            <a:fld id="{5B5BDEA6-71FC-A14D-9564-C69382FBF075}" type="slidenum">
              <a:rPr lang="en-US" smtClean="0">
                <a:uFillTx/>
              </a:rPr>
              <a:t>66</a:t>
            </a:fld>
            <a:endParaRPr lang="en-US">
              <a:uFillTx/>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sz="1200" kern="1200" dirty="0">
                <a:solidFill>
                  <a:schemeClr val="tx1"/>
                </a:solidFill>
                <a:effectLst/>
                <a:uFillTx/>
                <a:latin typeface="+mn-lt"/>
                <a:ea typeface="+mn-ea"/>
                <a:cs typeface="+mn-cs"/>
              </a:rPr>
              <a:t>With all the fun you’re going to be having, it’s easy to forget that you’re in a desert survival situation. This can be just as taxing on your mental and emotional health as your physical well-being. Mood swings may be more pronounced than usual, and many report going through a wide range of emotional states, even the full range.</a:t>
            </a:r>
          </a:p>
          <a:p>
            <a:pPr marL="171450" indent="-171450">
              <a:buFont typeface="Arial"/>
              <a:buChar char="•"/>
            </a:pPr>
            <a:r>
              <a:rPr lang="en-US" sz="1200" kern="1200" dirty="0">
                <a:solidFill>
                  <a:schemeClr val="tx1"/>
                </a:solidFill>
                <a:effectLst/>
                <a:uFillTx/>
                <a:latin typeface="+mn-lt"/>
                <a:ea typeface="+mn-ea"/>
                <a:cs typeface="+mn-cs"/>
              </a:rPr>
              <a:t> The best thing you can do for this is to take good care of your physical health: hydration, blood sugar, vitamins, medications.  </a:t>
            </a:r>
          </a:p>
          <a:p>
            <a:pPr marL="171450" indent="-171450">
              <a:buFont typeface="Arial"/>
              <a:buChar char="•"/>
            </a:pPr>
            <a:r>
              <a:rPr lang="en-US" sz="1200" kern="1200" dirty="0">
                <a:solidFill>
                  <a:schemeClr val="tx1"/>
                </a:solidFill>
                <a:effectLst/>
                <a:uFillTx/>
                <a:latin typeface="+mn-lt"/>
                <a:ea typeface="+mn-ea"/>
                <a:cs typeface="+mn-cs"/>
              </a:rPr>
              <a:t>Look for signs of HALT in yourself and your friends: are you hungry? Angry? Lonely? Tired? If so it might be time for a time-out: some water, a snack, maybe a nap. </a:t>
            </a:r>
          </a:p>
          <a:p>
            <a:pPr marL="171450" indent="-171450">
              <a:buFont typeface="Arial"/>
              <a:buChar char="•"/>
            </a:pPr>
            <a:r>
              <a:rPr lang="en-US" sz="1200" kern="1200" dirty="0">
                <a:solidFill>
                  <a:schemeClr val="tx1"/>
                </a:solidFill>
                <a:effectLst/>
                <a:uFillTx/>
                <a:latin typeface="+mn-lt"/>
                <a:ea typeface="+mn-ea"/>
                <a:cs typeface="+mn-cs"/>
              </a:rPr>
              <a:t>Finally, if you find yourself having one of those days when everyone around you seems to </a:t>
            </a:r>
            <a:r>
              <a:rPr lang="en-US" sz="1200" kern="1200" dirty="0" err="1">
                <a:solidFill>
                  <a:schemeClr val="tx1"/>
                </a:solidFill>
                <a:effectLst/>
                <a:uFillTx/>
                <a:latin typeface="+mn-lt"/>
                <a:ea typeface="+mn-ea"/>
                <a:cs typeface="+mn-cs"/>
              </a:rPr>
              <a:t>beacting</a:t>
            </a:r>
            <a:r>
              <a:rPr lang="en-US" sz="1200" kern="1200" dirty="0">
                <a:solidFill>
                  <a:schemeClr val="tx1"/>
                </a:solidFill>
                <a:effectLst/>
                <a:uFillTx/>
                <a:latin typeface="+mn-lt"/>
                <a:ea typeface="+mn-ea"/>
                <a:cs typeface="+mn-cs"/>
              </a:rPr>
              <a:t> like a jerk, take a step back and check the mirror. YOU could be the one having the HALT experience.</a:t>
            </a:r>
            <a:r>
              <a:rPr lang="en-US" dirty="0">
                <a:effectLst/>
                <a:uFillTx/>
              </a:rPr>
              <a:t> </a:t>
            </a:r>
            <a:endParaRPr lang="en-US" dirty="0">
              <a:uFillTx/>
            </a:endParaRPr>
          </a:p>
        </p:txBody>
      </p:sp>
      <p:sp>
        <p:nvSpPr>
          <p:cNvPr id="4" name="Slide Number Placeholder 3"/>
          <p:cNvSpPr>
            <a:spLocks noGrp="1"/>
          </p:cNvSpPr>
          <p:nvPr>
            <p:ph type="sldNum" sz="quarter" idx="10"/>
          </p:nvPr>
        </p:nvSpPr>
        <p:spPr/>
        <p:txBody>
          <a:bodyPr/>
          <a:lstStyle/>
          <a:p>
            <a:fld id="{5B5BDEA6-71FC-A14D-9564-C69382FBF075}" type="slidenum">
              <a:rPr lang="en-US" smtClean="0">
                <a:uFillTx/>
              </a:rPr>
              <a:t>67</a:t>
            </a:fld>
            <a:endParaRPr lang="en-US">
              <a:uFillTx/>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sz="1200" kern="1200" dirty="0">
                <a:solidFill>
                  <a:schemeClr val="tx1"/>
                </a:solidFill>
                <a:effectLst/>
                <a:uFillTx/>
                <a:latin typeface="+mn-lt"/>
                <a:ea typeface="+mn-ea"/>
                <a:cs typeface="+mn-cs"/>
              </a:rPr>
              <a:t>One of the reasons so many people have so many good times at Burning Man is that people are, on the whole, exceptionally nice to each other.  What goes around comes around, and the Golden Rule is in full effect. Be excellent to your neighbors, and they are highly likely to be excellent to you.</a:t>
            </a:r>
          </a:p>
          <a:p>
            <a:pPr marL="171450" indent="-171450">
              <a:buFont typeface="Arial"/>
              <a:buChar char="•"/>
            </a:pPr>
            <a:r>
              <a:rPr lang="en-US" sz="1200" kern="1200" dirty="0">
                <a:solidFill>
                  <a:schemeClr val="tx1"/>
                </a:solidFill>
                <a:effectLst/>
                <a:uFillTx/>
                <a:latin typeface="+mn-lt"/>
                <a:ea typeface="+mn-ea"/>
                <a:cs typeface="+mn-cs"/>
              </a:rPr>
              <a:t> Be respectful of people and their art – even if it’s meant to burn, that doesn’t mean you have the right to fuck with it.</a:t>
            </a:r>
          </a:p>
          <a:p>
            <a:pPr marL="171450" indent="-171450">
              <a:buFont typeface="Arial"/>
              <a:buChar char="•"/>
            </a:pPr>
            <a:r>
              <a:rPr lang="en-US" sz="1200" kern="1200" dirty="0">
                <a:solidFill>
                  <a:schemeClr val="tx1"/>
                </a:solidFill>
                <a:effectLst/>
                <a:uFillTx/>
                <a:latin typeface="+mn-lt"/>
                <a:ea typeface="+mn-ea"/>
                <a:cs typeface="+mn-cs"/>
              </a:rPr>
              <a:t>Try</a:t>
            </a:r>
            <a:r>
              <a:rPr lang="en-US" sz="1200" kern="1200" baseline="0" dirty="0">
                <a:solidFill>
                  <a:schemeClr val="tx1"/>
                </a:solidFill>
                <a:effectLst/>
                <a:uFillTx/>
                <a:latin typeface="+mn-lt"/>
                <a:ea typeface="+mn-ea"/>
                <a:cs typeface="+mn-cs"/>
              </a:rPr>
              <a:t> to be a good neighbor and b</a:t>
            </a:r>
            <a:r>
              <a:rPr lang="en-US" sz="1200" kern="1200" dirty="0">
                <a:solidFill>
                  <a:schemeClr val="tx1"/>
                </a:solidFill>
                <a:effectLst/>
                <a:uFillTx/>
                <a:latin typeface="+mn-lt"/>
                <a:ea typeface="+mn-ea"/>
                <a:cs typeface="+mn-cs"/>
              </a:rPr>
              <a:t>e considerate of your neighbor’s sensitivities: loud music and so forth. In general, look out for each other. Communal effort! We’re all in this together. </a:t>
            </a:r>
          </a:p>
        </p:txBody>
      </p:sp>
      <p:sp>
        <p:nvSpPr>
          <p:cNvPr id="4" name="Slide Number Placeholder 3"/>
          <p:cNvSpPr>
            <a:spLocks noGrp="1"/>
          </p:cNvSpPr>
          <p:nvPr>
            <p:ph type="sldNum" sz="quarter" idx="10"/>
          </p:nvPr>
        </p:nvSpPr>
        <p:spPr/>
        <p:txBody>
          <a:bodyPr/>
          <a:lstStyle/>
          <a:p>
            <a:fld id="{5B5BDEA6-71FC-A14D-9564-C69382FBF075}" type="slidenum">
              <a:rPr lang="en-US" smtClean="0">
                <a:uFillTx/>
              </a:rPr>
              <a:t>68</a:t>
            </a:fld>
            <a:endParaRPr lang="en-US">
              <a:uFillTx/>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Font typeface="Arial"/>
              <a:buChar char="•"/>
              <a:defRPr>
                <a:uFillTx/>
              </a:defRPr>
            </a:pPr>
            <a:r>
              <a:rPr lang="en-US" sz="1200" kern="1200" dirty="0">
                <a:solidFill>
                  <a:schemeClr val="tx1"/>
                </a:solidFill>
                <a:effectLst/>
                <a:uFillTx/>
                <a:latin typeface="+mn-lt"/>
                <a:ea typeface="+mn-ea"/>
                <a:cs typeface="+mn-cs"/>
              </a:rPr>
              <a:t>If you get hurt on the playa – physically, mentally, emotionally – the first thing you should do is a radical self-reliance check. Can I take care of this myself?</a:t>
            </a:r>
          </a:p>
          <a:p>
            <a:pPr marL="171450" marR="0" indent="-171450" algn="l" defTabSz="457200" rtl="0" eaLnBrk="1" fontAlgn="auto" latinLnBrk="0" hangingPunct="1">
              <a:lnSpc>
                <a:spcPct val="100000"/>
              </a:lnSpc>
              <a:spcBef>
                <a:spcPts val="0"/>
              </a:spcBef>
              <a:spcAft>
                <a:spcPts val="0"/>
              </a:spcAft>
              <a:buFont typeface="Arial"/>
              <a:buChar char="•"/>
              <a:defRPr>
                <a:uFillTx/>
              </a:defRPr>
            </a:pPr>
            <a:r>
              <a:rPr lang="en-US" sz="1200" kern="1200" dirty="0">
                <a:solidFill>
                  <a:schemeClr val="tx1"/>
                </a:solidFill>
                <a:effectLst/>
                <a:uFillTx/>
                <a:latin typeface="+mn-lt"/>
                <a:ea typeface="+mn-ea"/>
                <a:cs typeface="+mn-cs"/>
              </a:rPr>
              <a:t> Did you bring a first aid kit and all your meds?</a:t>
            </a:r>
          </a:p>
          <a:p>
            <a:pPr marL="171450" marR="0" indent="-171450" algn="l" defTabSz="457200" rtl="0" eaLnBrk="1" fontAlgn="auto" latinLnBrk="0" hangingPunct="1">
              <a:lnSpc>
                <a:spcPct val="100000"/>
              </a:lnSpc>
              <a:spcBef>
                <a:spcPts val="0"/>
              </a:spcBef>
              <a:spcAft>
                <a:spcPts val="0"/>
              </a:spcAft>
              <a:buFont typeface="Arial"/>
              <a:buChar char="•"/>
              <a:defRPr>
                <a:uFillTx/>
              </a:defRPr>
            </a:pPr>
            <a:r>
              <a:rPr lang="en-US" sz="1200" kern="1200" dirty="0">
                <a:solidFill>
                  <a:schemeClr val="tx1"/>
                </a:solidFill>
                <a:effectLst/>
                <a:uFillTx/>
                <a:latin typeface="+mn-lt"/>
                <a:ea typeface="+mn-ea"/>
                <a:cs typeface="+mn-cs"/>
              </a:rPr>
              <a:t> If you can’t fix yourself, or your friend, or that weird stranger who wandered into your camp in bad shape, your next stop is Emergency Services. Like I said earlier, everyone in your camp should know where the nearest medical station is located. And if it’s an emergency, and someone can’t make it to care on their own, start calling for help, fast. </a:t>
            </a:r>
          </a:p>
          <a:p>
            <a:pPr marL="171450" marR="0" indent="-171450" algn="l" defTabSz="457200" rtl="0" eaLnBrk="1" fontAlgn="auto" latinLnBrk="0" hangingPunct="1">
              <a:lnSpc>
                <a:spcPct val="100000"/>
              </a:lnSpc>
              <a:spcBef>
                <a:spcPts val="0"/>
              </a:spcBef>
              <a:spcAft>
                <a:spcPts val="0"/>
              </a:spcAft>
              <a:buFont typeface="Arial"/>
              <a:buChar char="•"/>
              <a:defRPr>
                <a:uFillTx/>
              </a:defRPr>
            </a:pPr>
            <a:r>
              <a:rPr lang="en-US" sz="1200" kern="1200" dirty="0">
                <a:solidFill>
                  <a:schemeClr val="tx1"/>
                </a:solidFill>
                <a:effectLst/>
                <a:uFillTx/>
                <a:latin typeface="+mn-lt"/>
                <a:ea typeface="+mn-ea"/>
                <a:cs typeface="+mn-cs"/>
              </a:rPr>
              <a:t>Don’t use your phone to call 911, instead you should grab anyone you see with a radio and ask them to call it in. Or if there are no staff people in sight, just start yelling for help. We love radical self-reliance, but we also believe passionately in taking care of each other. Burners don’t walk away from other Burners in trouble, they help out.</a:t>
            </a:r>
          </a:p>
          <a:p>
            <a:pPr marL="171450" indent="-171450">
              <a:buFont typeface="Arial"/>
              <a:buChar char="•"/>
            </a:pPr>
            <a:endParaRPr lang="en-US" dirty="0">
              <a:uFillTx/>
            </a:endParaRPr>
          </a:p>
        </p:txBody>
      </p:sp>
      <p:sp>
        <p:nvSpPr>
          <p:cNvPr id="4" name="Slide Number Placeholder 3"/>
          <p:cNvSpPr>
            <a:spLocks noGrp="1"/>
          </p:cNvSpPr>
          <p:nvPr>
            <p:ph type="sldNum" sz="quarter" idx="10"/>
          </p:nvPr>
        </p:nvSpPr>
        <p:spPr/>
        <p:txBody>
          <a:bodyPr/>
          <a:lstStyle/>
          <a:p>
            <a:fld id="{5B5BDEA6-71FC-A14D-9564-C69382FBF075}" type="slidenum">
              <a:rPr lang="en-US" smtClean="0">
                <a:uFillTx/>
              </a:rPr>
              <a:t>69</a:t>
            </a:fld>
            <a:endParaRPr lang="en-US">
              <a:uFillTx/>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uFillTx/>
                <a:latin typeface="+mn-lt"/>
                <a:ea typeface="+mn-ea"/>
                <a:cs typeface="+mn-cs"/>
              </a:rPr>
              <a:t>First off, it’s dry. Ridiculously dry. So dry you’ll hardly feel yourself sweat, because it evaporates as soon as it hits your skin. With only a tiny fraction of the relative humidity you’re used to, it’s a constant struggle for humans to stay hydrated. If you don’t drink water – a lot of water – you can get sick. And as we all know, alcohol and drugs accelerate the process. So do water. If your mouth feels dry, it’s too late – you’re already dehydrated. The best way to monitor your hydration health is to keep an eye on the color of your urine. The clearer, the better.</a:t>
            </a:r>
            <a:r>
              <a:rPr lang="en-US" sz="1200" kern="1200" baseline="0" dirty="0">
                <a:solidFill>
                  <a:schemeClr val="tx1"/>
                </a:solidFill>
                <a:effectLst/>
                <a:uFillTx/>
                <a:latin typeface="+mn-lt"/>
                <a:ea typeface="+mn-ea"/>
                <a:cs typeface="+mn-cs"/>
              </a:rPr>
              <a:t> </a:t>
            </a:r>
            <a:endParaRPr lang="en-US" dirty="0">
              <a:uFillTx/>
            </a:endParaRPr>
          </a:p>
        </p:txBody>
      </p:sp>
      <p:sp>
        <p:nvSpPr>
          <p:cNvPr id="4" name="Slide Number Placeholder 3"/>
          <p:cNvSpPr>
            <a:spLocks noGrp="1"/>
          </p:cNvSpPr>
          <p:nvPr>
            <p:ph type="sldNum" sz="quarter" idx="10"/>
          </p:nvPr>
        </p:nvSpPr>
        <p:spPr/>
        <p:txBody>
          <a:bodyPr/>
          <a:lstStyle/>
          <a:p>
            <a:fld id="{5B5BDEA6-71FC-A14D-9564-C69382FBF075}" type="slidenum">
              <a:rPr lang="en-US" smtClean="0">
                <a:uFillTx/>
              </a:rPr>
              <a:t>7</a:t>
            </a:fld>
            <a:endParaRPr lang="en-US">
              <a:uFillTx/>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uFillTx/>
                <a:latin typeface="+mn-lt"/>
                <a:ea typeface="+mn-ea"/>
                <a:cs typeface="+mn-cs"/>
              </a:rPr>
              <a:t>There are countless subgroups within the Burner community: volunteer teams, theme camps, art crews, even that little clique of you and the people you rode out with.  What we all have in common is that we try to show up with an open mind, and not judge on appearances. Now that doesn’t mean everyone has to like everyone, far from it, but we ask that you give people the benefit of the doubt. We welcome and respect the stranger, and believe that what people </a:t>
            </a:r>
            <a:r>
              <a:rPr lang="en-US" sz="1200" b="1" kern="1200" dirty="0">
                <a:solidFill>
                  <a:schemeClr val="tx1"/>
                </a:solidFill>
                <a:effectLst/>
                <a:uFillTx/>
                <a:latin typeface="+mn-lt"/>
                <a:ea typeface="+mn-ea"/>
                <a:cs typeface="+mn-cs"/>
              </a:rPr>
              <a:t>do</a:t>
            </a:r>
            <a:r>
              <a:rPr lang="en-US" sz="1200" kern="1200" dirty="0">
                <a:solidFill>
                  <a:schemeClr val="tx1"/>
                </a:solidFill>
                <a:effectLst/>
                <a:uFillTx/>
                <a:latin typeface="+mn-lt"/>
                <a:ea typeface="+mn-ea"/>
                <a:cs typeface="+mn-cs"/>
              </a:rPr>
              <a:t> is a lot more important than what they look like or where they’re from. </a:t>
            </a:r>
            <a:endParaRPr lang="en-US" dirty="0">
              <a:uFillTx/>
            </a:endParaRPr>
          </a:p>
        </p:txBody>
      </p:sp>
      <p:sp>
        <p:nvSpPr>
          <p:cNvPr id="4" name="Slide Number Placeholder 3"/>
          <p:cNvSpPr>
            <a:spLocks noGrp="1"/>
          </p:cNvSpPr>
          <p:nvPr>
            <p:ph type="sldNum" sz="quarter" idx="10"/>
          </p:nvPr>
        </p:nvSpPr>
        <p:spPr/>
        <p:txBody>
          <a:bodyPr/>
          <a:lstStyle/>
          <a:p>
            <a:fld id="{5B5BDEA6-71FC-A14D-9564-C69382FBF075}" type="slidenum">
              <a:rPr lang="en-US" smtClean="0">
                <a:uFillTx/>
              </a:rPr>
              <a:t>70</a:t>
            </a:fld>
            <a:endParaRPr lang="en-US">
              <a:uFillTx/>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uFillTx/>
                <a:latin typeface="+mn-lt"/>
                <a:ea typeface="+mn-ea"/>
                <a:cs typeface="+mn-cs"/>
              </a:rPr>
              <a:t>Tip number 9. I hate to break it to you, but getting in and out of our fair city can be, um, challenging. It’s a little ironic, but part of the price we pay for having a beautiful car-free city is that there can be traffic jams getting in and out of town. It’s a pain, but the crew is constantly working on little ways to make it better.  Think of it this way: no matter how you go, by land or by air, with old friends or new ones, it’s going to be an adventure just getting there, and another one getting home. </a:t>
            </a:r>
          </a:p>
        </p:txBody>
      </p:sp>
      <p:sp>
        <p:nvSpPr>
          <p:cNvPr id="4" name="Slide Number Placeholder 3"/>
          <p:cNvSpPr>
            <a:spLocks noGrp="1"/>
          </p:cNvSpPr>
          <p:nvPr>
            <p:ph type="sldNum" sz="quarter" idx="10"/>
          </p:nvPr>
        </p:nvSpPr>
        <p:spPr/>
        <p:txBody>
          <a:bodyPr/>
          <a:lstStyle/>
          <a:p>
            <a:fld id="{5B5BDEA6-71FC-A14D-9564-C69382FBF075}" type="slidenum">
              <a:rPr lang="en-US" smtClean="0">
                <a:uFillTx/>
              </a:rPr>
              <a:t>71</a:t>
            </a:fld>
            <a:endParaRPr lang="en-US">
              <a:uFillTx/>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sz="1200" kern="1200" dirty="0">
                <a:solidFill>
                  <a:schemeClr val="tx1"/>
                </a:solidFill>
                <a:effectLst/>
                <a:uFillTx/>
                <a:latin typeface="+mn-lt"/>
                <a:ea typeface="+mn-ea"/>
                <a:cs typeface="+mn-cs"/>
              </a:rPr>
              <a:t>It takes a LOT of cars and trucks to get 70,000 people to and from the middle of nowhere, and anything we can do as a community to reduce that number is good.  That’s the main reason why people have to buy a vehicle pass for every set of wheels at the event – it’s an intentional disincentive.  Carpooling and ridesharing are the way to go if you’re driving – check the burning man website for ways to connect.</a:t>
            </a:r>
          </a:p>
          <a:p>
            <a:pPr marL="171450" indent="-171450">
              <a:buFont typeface="Arial"/>
              <a:buChar char="•"/>
            </a:pPr>
            <a:r>
              <a:rPr lang="en-US" sz="1200" kern="1200" dirty="0">
                <a:solidFill>
                  <a:schemeClr val="tx1"/>
                </a:solidFill>
                <a:effectLst/>
                <a:uFillTx/>
                <a:latin typeface="+mn-lt"/>
                <a:ea typeface="+mn-ea"/>
                <a:cs typeface="+mn-cs"/>
              </a:rPr>
              <a:t> Minimizing vehicle traffic is also the reason we’re working to grow the Burner Express Bus and Burner Express Air programs.</a:t>
            </a:r>
          </a:p>
          <a:p>
            <a:pPr marL="171450" indent="-171450">
              <a:buFont typeface="Arial"/>
              <a:buChar char="•"/>
            </a:pPr>
            <a:r>
              <a:rPr lang="en-US" sz="1200" kern="1200" dirty="0">
                <a:solidFill>
                  <a:schemeClr val="tx1"/>
                </a:solidFill>
                <a:effectLst/>
                <a:uFillTx/>
                <a:latin typeface="+mn-lt"/>
                <a:ea typeface="+mn-ea"/>
                <a:cs typeface="+mn-cs"/>
              </a:rPr>
              <a:t> And of course there’s the fly-drive option, with thousands of participants flying into the Reno airport, and finishing the trip by renting a car or taking the Burner Express bus. Fun fact: Burning Man is the busiest season of the year at Reno Airport, busier than Christmas or Thanksgiving. So many people, in fact, that Burning Man volunteers staff a Playa Info satellite inside the airport to help all those Burners get where they’re going. </a:t>
            </a:r>
            <a:endParaRPr lang="en-US" dirty="0">
              <a:uFillTx/>
            </a:endParaRPr>
          </a:p>
        </p:txBody>
      </p:sp>
      <p:sp>
        <p:nvSpPr>
          <p:cNvPr id="4" name="Slide Number Placeholder 3"/>
          <p:cNvSpPr>
            <a:spLocks noGrp="1"/>
          </p:cNvSpPr>
          <p:nvPr>
            <p:ph type="sldNum" sz="quarter" idx="10"/>
          </p:nvPr>
        </p:nvSpPr>
        <p:spPr/>
        <p:txBody>
          <a:bodyPr/>
          <a:lstStyle/>
          <a:p>
            <a:fld id="{5B5BDEA6-71FC-A14D-9564-C69382FBF075}" type="slidenum">
              <a:rPr lang="en-US" smtClean="0">
                <a:uFillTx/>
              </a:rPr>
              <a:t>72</a:t>
            </a:fld>
            <a:endParaRPr lang="en-US">
              <a:uFillTx/>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sz="1200" kern="1200" dirty="0">
                <a:solidFill>
                  <a:schemeClr val="tx1"/>
                </a:solidFill>
                <a:effectLst/>
                <a:uFillTx/>
                <a:latin typeface="+mn-lt"/>
                <a:ea typeface="+mn-ea"/>
                <a:cs typeface="+mn-cs"/>
              </a:rPr>
              <a:t>If you’re going to be rolling into Black Rock City, do a thorough vehicle check before you head out. If your rear license plate is blocked by bikes or anything else, you should move it to where it’s visible, or risk getting pulled over on the way in. </a:t>
            </a:r>
          </a:p>
          <a:p>
            <a:pPr marL="171450" indent="-171450">
              <a:buFont typeface="Arial"/>
              <a:buChar char="•"/>
            </a:pPr>
            <a:r>
              <a:rPr lang="en-US" sz="1200" kern="1200" dirty="0">
                <a:solidFill>
                  <a:schemeClr val="tx1"/>
                </a:solidFill>
                <a:effectLst/>
                <a:uFillTx/>
                <a:latin typeface="+mn-lt"/>
                <a:ea typeface="+mn-ea"/>
                <a:cs typeface="+mn-cs"/>
              </a:rPr>
              <a:t>Make sure all your lights and signals are working properly, and that your load is strapped down tight. Then pull over after a little driving and strap it down again – loads tend to shift once you’re on the road. </a:t>
            </a:r>
          </a:p>
          <a:p>
            <a:pPr marL="171450" indent="-171450">
              <a:buFont typeface="Arial"/>
              <a:buChar char="•"/>
            </a:pPr>
            <a:r>
              <a:rPr lang="en-US" sz="1200" kern="1200" dirty="0">
                <a:solidFill>
                  <a:schemeClr val="tx1"/>
                </a:solidFill>
                <a:effectLst/>
                <a:uFillTx/>
                <a:latin typeface="+mn-lt"/>
                <a:ea typeface="+mn-ea"/>
                <a:cs typeface="+mn-cs"/>
              </a:rPr>
              <a:t>And do a ticket check: make sure everyone in the vehicle has theirs. Don’t take their word for it either: have them get it out and hold it up to their forehead. Don’t laugh, you just did a ritual! </a:t>
            </a:r>
          </a:p>
          <a:p>
            <a:pPr marL="171450" indent="-171450">
              <a:buFont typeface="Arial"/>
              <a:buChar char="•"/>
            </a:pPr>
            <a:r>
              <a:rPr lang="en-US" sz="1200" kern="1200" dirty="0">
                <a:solidFill>
                  <a:schemeClr val="tx1"/>
                </a:solidFill>
                <a:effectLst/>
                <a:uFillTx/>
                <a:latin typeface="+mn-lt"/>
                <a:ea typeface="+mn-ea"/>
                <a:cs typeface="+mn-cs"/>
              </a:rPr>
              <a:t>If you’ve got your Twitter on you can get traffic updates from @</a:t>
            </a:r>
            <a:r>
              <a:rPr lang="en-US" sz="1200" kern="1200" dirty="0" err="1">
                <a:solidFill>
                  <a:schemeClr val="tx1"/>
                </a:solidFill>
                <a:effectLst/>
                <a:uFillTx/>
                <a:latin typeface="+mn-lt"/>
                <a:ea typeface="+mn-ea"/>
                <a:cs typeface="+mn-cs"/>
              </a:rPr>
              <a:t>bmantraffic</a:t>
            </a:r>
            <a:r>
              <a:rPr lang="en-US" sz="1200" kern="1200" dirty="0">
                <a:solidFill>
                  <a:schemeClr val="tx1"/>
                </a:solidFill>
                <a:effectLst/>
                <a:uFillTx/>
                <a:latin typeface="+mn-lt"/>
                <a:ea typeface="+mn-ea"/>
                <a:cs typeface="+mn-cs"/>
              </a:rPr>
              <a:t>.</a:t>
            </a:r>
            <a:r>
              <a:rPr lang="en-US" dirty="0">
                <a:effectLst/>
                <a:uFillTx/>
              </a:rPr>
              <a:t> </a:t>
            </a:r>
            <a:endParaRPr lang="en-US" dirty="0">
              <a:uFillTx/>
            </a:endParaRPr>
          </a:p>
        </p:txBody>
      </p:sp>
      <p:sp>
        <p:nvSpPr>
          <p:cNvPr id="4" name="Slide Number Placeholder 3"/>
          <p:cNvSpPr>
            <a:spLocks noGrp="1"/>
          </p:cNvSpPr>
          <p:nvPr>
            <p:ph type="sldNum" sz="quarter" idx="10"/>
          </p:nvPr>
        </p:nvSpPr>
        <p:spPr/>
        <p:txBody>
          <a:bodyPr/>
          <a:lstStyle/>
          <a:p>
            <a:fld id="{5B5BDEA6-71FC-A14D-9564-C69382FBF075}" type="slidenum">
              <a:rPr lang="en-US" smtClean="0">
                <a:uFillTx/>
              </a:rPr>
              <a:t>73</a:t>
            </a:fld>
            <a:endParaRPr lang="en-US">
              <a:uFillTx/>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a:buChar char="•"/>
            </a:pPr>
            <a:r>
              <a:rPr lang="en-US" sz="1200" kern="1200" dirty="0">
                <a:solidFill>
                  <a:schemeClr val="tx1"/>
                </a:solidFill>
                <a:effectLst/>
                <a:uFillTx/>
                <a:latin typeface="+mn-lt"/>
                <a:ea typeface="+mn-ea"/>
                <a:cs typeface="+mn-cs"/>
              </a:rPr>
              <a:t>Day or night, driving in Nevada’s back country is an experience in itself. There’s  open grazing, which means watch out for cattle on the road – especially at night. Your route will also take you through Indian lands, and some small desert hamlets with very low speed limits – ignore them at your financial peril! </a:t>
            </a:r>
          </a:p>
          <a:p>
            <a:pPr marL="171450" lvl="0" indent="-171450">
              <a:buFont typeface="Arial"/>
              <a:buChar char="•"/>
            </a:pPr>
            <a:r>
              <a:rPr lang="en-US" sz="1200" kern="1200" dirty="0">
                <a:solidFill>
                  <a:schemeClr val="tx1"/>
                </a:solidFill>
                <a:effectLst/>
                <a:uFillTx/>
                <a:latin typeface="+mn-lt"/>
                <a:ea typeface="+mn-ea"/>
                <a:cs typeface="+mn-cs"/>
              </a:rPr>
              <a:t>There are a few little country stores along the way, but don’t count on picking up any essential supplies once you’re past Reno. Or Winnemucca or Susanville, depending on where you’re coming from. </a:t>
            </a:r>
          </a:p>
          <a:p>
            <a:pPr marL="171450" lvl="0" indent="-171450">
              <a:buFont typeface="Arial"/>
              <a:buChar char="•"/>
            </a:pPr>
            <a:r>
              <a:rPr lang="en-US" sz="1200" kern="1200" dirty="0">
                <a:solidFill>
                  <a:schemeClr val="tx1"/>
                </a:solidFill>
                <a:effectLst/>
                <a:uFillTx/>
                <a:latin typeface="+mn-lt"/>
                <a:ea typeface="+mn-ea"/>
                <a:cs typeface="+mn-cs"/>
              </a:rPr>
              <a:t>That being said, the local stores are still great places to stop, get out of the car, drop a few dollars, and meet the locals. Please be good neighbors to our Nevada neighbors, okay?</a:t>
            </a:r>
            <a:r>
              <a:rPr lang="en-US" sz="1200" kern="1200" baseline="0" dirty="0">
                <a:solidFill>
                  <a:schemeClr val="tx1"/>
                </a:solidFill>
                <a:effectLst/>
                <a:uFillTx/>
                <a:latin typeface="+mn-lt"/>
                <a:ea typeface="+mn-ea"/>
                <a:cs typeface="+mn-cs"/>
              </a:rPr>
              <a:t> L</a:t>
            </a:r>
            <a:r>
              <a:rPr lang="en-US" sz="1200" kern="1200" dirty="0">
                <a:solidFill>
                  <a:schemeClr val="tx1"/>
                </a:solidFill>
                <a:effectLst/>
                <a:uFillTx/>
                <a:latin typeface="+mn-lt"/>
                <a:ea typeface="+mn-ea"/>
                <a:cs typeface="+mn-cs"/>
              </a:rPr>
              <a:t>eave no trace, and for goodness sake keep your clothes on. Oh, and if you’re tempted to buy fireworks,</a:t>
            </a:r>
            <a:r>
              <a:rPr lang="en-US" sz="1200" kern="1200" baseline="0" dirty="0">
                <a:solidFill>
                  <a:schemeClr val="tx1"/>
                </a:solidFill>
                <a:effectLst/>
                <a:uFillTx/>
                <a:latin typeface="+mn-lt"/>
                <a:ea typeface="+mn-ea"/>
                <a:cs typeface="+mn-cs"/>
              </a:rPr>
              <a:t> d</a:t>
            </a:r>
            <a:r>
              <a:rPr lang="en-US" sz="1200" kern="1200" dirty="0">
                <a:solidFill>
                  <a:schemeClr val="tx1"/>
                </a:solidFill>
                <a:effectLst/>
                <a:uFillTx/>
                <a:latin typeface="+mn-lt"/>
                <a:ea typeface="+mn-ea"/>
                <a:cs typeface="+mn-cs"/>
              </a:rPr>
              <a:t>on’t bother, they’ll just be confiscated at the gate.</a:t>
            </a:r>
            <a:r>
              <a:rPr lang="en-US" dirty="0">
                <a:effectLst/>
                <a:uFillTx/>
              </a:rPr>
              <a:t> </a:t>
            </a:r>
            <a:endParaRPr lang="en-US" dirty="0">
              <a:uFillTx/>
            </a:endParaRPr>
          </a:p>
        </p:txBody>
      </p:sp>
      <p:sp>
        <p:nvSpPr>
          <p:cNvPr id="4" name="Slide Number Placeholder 3"/>
          <p:cNvSpPr>
            <a:spLocks noGrp="1"/>
          </p:cNvSpPr>
          <p:nvPr>
            <p:ph type="sldNum" sz="quarter" idx="10"/>
          </p:nvPr>
        </p:nvSpPr>
        <p:spPr/>
        <p:txBody>
          <a:bodyPr/>
          <a:lstStyle/>
          <a:p>
            <a:fld id="{5B5BDEA6-71FC-A14D-9564-C69382FBF075}" type="slidenum">
              <a:rPr lang="en-US" smtClean="0">
                <a:uFillTx/>
              </a:rPr>
              <a:t>74</a:t>
            </a:fld>
            <a:endParaRPr lang="en-US">
              <a:uFillTx/>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sz="1200" kern="1200" dirty="0">
                <a:solidFill>
                  <a:schemeClr val="tx1"/>
                </a:solidFill>
                <a:effectLst/>
                <a:uFillTx/>
                <a:latin typeface="+mn-lt"/>
                <a:ea typeface="+mn-ea"/>
                <a:cs typeface="+mn-cs"/>
              </a:rPr>
              <a:t>Once your tires leave the payment and you drive out onto the playa, you’re on Gate Road. The speed limit is 10MPH, and it’s strictly enforced. You’re off road but all the rules of the road still apply: seatbelts on, no open containers. </a:t>
            </a:r>
          </a:p>
          <a:p>
            <a:pPr marL="171450" indent="-171450">
              <a:buFont typeface="Arial"/>
              <a:buChar char="•"/>
            </a:pPr>
            <a:r>
              <a:rPr lang="en-US" sz="1200" kern="1200" dirty="0">
                <a:solidFill>
                  <a:schemeClr val="tx1"/>
                </a:solidFill>
                <a:effectLst/>
                <a:uFillTx/>
                <a:latin typeface="+mn-lt"/>
                <a:ea typeface="+mn-ea"/>
                <a:cs typeface="+mn-cs"/>
              </a:rPr>
              <a:t>Each vehicle needs a vehicle pass, and each person needs a ticket: did you do your ticket-to-the-forehead check? If anyone has a ticket waiting at Will Call, that’s okay – but everyone in the car needs to pull over and wait while they pick it up at the Box Office. </a:t>
            </a:r>
          </a:p>
          <a:p>
            <a:pPr marL="171450" indent="-171450">
              <a:buFont typeface="Arial"/>
              <a:buChar char="•"/>
            </a:pPr>
            <a:r>
              <a:rPr lang="en-US" sz="1200" kern="1200" dirty="0">
                <a:solidFill>
                  <a:schemeClr val="tx1"/>
                </a:solidFill>
                <a:effectLst/>
                <a:uFillTx/>
                <a:latin typeface="+mn-lt"/>
                <a:ea typeface="+mn-ea"/>
                <a:cs typeface="+mn-cs"/>
              </a:rPr>
              <a:t>Just to be super clear about this, there are no ticket sales whatsoever on the playa or in nearby towns. Everyone needs to have a ticket, either in hand or at will-call, or the whole vehicle will get turned around. </a:t>
            </a:r>
            <a:endParaRPr lang="en-US" dirty="0">
              <a:uFillTx/>
            </a:endParaRPr>
          </a:p>
        </p:txBody>
      </p:sp>
      <p:sp>
        <p:nvSpPr>
          <p:cNvPr id="4" name="Slide Number Placeholder 3"/>
          <p:cNvSpPr>
            <a:spLocks noGrp="1"/>
          </p:cNvSpPr>
          <p:nvPr>
            <p:ph type="sldNum" sz="quarter" idx="10"/>
          </p:nvPr>
        </p:nvSpPr>
        <p:spPr/>
        <p:txBody>
          <a:bodyPr/>
          <a:lstStyle/>
          <a:p>
            <a:fld id="{5B5BDEA6-71FC-A14D-9564-C69382FBF075}" type="slidenum">
              <a:rPr lang="en-US" smtClean="0">
                <a:uFillTx/>
              </a:rPr>
              <a:t>75</a:t>
            </a:fld>
            <a:endParaRPr lang="en-US">
              <a:uFillTx/>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sz="1200" kern="1200" dirty="0">
                <a:solidFill>
                  <a:schemeClr val="tx1"/>
                </a:solidFill>
                <a:effectLst/>
                <a:uFillTx/>
                <a:latin typeface="+mn-lt"/>
                <a:ea typeface="+mn-ea"/>
                <a:cs typeface="+mn-cs"/>
              </a:rPr>
              <a:t>For traffic conditions on gate road, tune it to 95.1.</a:t>
            </a:r>
          </a:p>
          <a:p>
            <a:pPr marL="171450" indent="-171450">
              <a:buFont typeface="Arial"/>
              <a:buChar char="•"/>
            </a:pPr>
            <a:r>
              <a:rPr lang="en-US" sz="1200" kern="1200" dirty="0">
                <a:solidFill>
                  <a:schemeClr val="tx1"/>
                </a:solidFill>
                <a:effectLst/>
                <a:uFillTx/>
                <a:latin typeface="+mn-lt"/>
                <a:ea typeface="+mn-ea"/>
                <a:cs typeface="+mn-cs"/>
              </a:rPr>
              <a:t>Once you get to the gate, your vehicle will be searched for stowaways or contraband like fireworks. Stay in your seat unless asked to get out – it will be over in no time. </a:t>
            </a:r>
          </a:p>
          <a:p>
            <a:pPr marL="171450" indent="-171450">
              <a:buFont typeface="Arial"/>
              <a:buChar char="•"/>
            </a:pPr>
            <a:r>
              <a:rPr lang="en-US" sz="1200" kern="1200" dirty="0">
                <a:solidFill>
                  <a:schemeClr val="tx1"/>
                </a:solidFill>
                <a:effectLst/>
                <a:uFillTx/>
                <a:latin typeface="+mn-lt"/>
                <a:ea typeface="+mn-ea"/>
                <a:cs typeface="+mn-cs"/>
              </a:rPr>
              <a:t>Once you’re through the gate, you’ll make a second brief stop at the Greeters station – here’s where you’ll get your </a:t>
            </a:r>
            <a:r>
              <a:rPr lang="en-US" sz="1200" kern="1200" dirty="0" err="1">
                <a:solidFill>
                  <a:schemeClr val="tx1"/>
                </a:solidFill>
                <a:effectLst/>
                <a:uFillTx/>
                <a:latin typeface="+mn-lt"/>
                <a:ea typeface="+mn-ea"/>
                <a:cs typeface="+mn-cs"/>
              </a:rPr>
              <a:t>WhatWhereWhen</a:t>
            </a:r>
            <a:r>
              <a:rPr lang="en-US" sz="1200" kern="1200" dirty="0">
                <a:solidFill>
                  <a:schemeClr val="tx1"/>
                </a:solidFill>
                <a:effectLst/>
                <a:uFillTx/>
                <a:latin typeface="+mn-lt"/>
                <a:ea typeface="+mn-ea"/>
                <a:cs typeface="+mn-cs"/>
              </a:rPr>
              <a:t> guide, your city map, some </a:t>
            </a:r>
            <a:r>
              <a:rPr lang="en-US" sz="1200" kern="1200" dirty="0" err="1">
                <a:solidFill>
                  <a:schemeClr val="tx1"/>
                </a:solidFill>
                <a:effectLst/>
                <a:uFillTx/>
                <a:latin typeface="+mn-lt"/>
                <a:ea typeface="+mn-ea"/>
                <a:cs typeface="+mn-cs"/>
              </a:rPr>
              <a:t>shwag</a:t>
            </a:r>
            <a:r>
              <a:rPr lang="en-US" sz="1200" kern="1200" dirty="0">
                <a:solidFill>
                  <a:schemeClr val="tx1"/>
                </a:solidFill>
                <a:effectLst/>
                <a:uFillTx/>
                <a:latin typeface="+mn-lt"/>
                <a:ea typeface="+mn-ea"/>
                <a:cs typeface="+mn-cs"/>
              </a:rPr>
              <a:t>, and maybe a dusty welcome hug. </a:t>
            </a:r>
            <a:endParaRPr lang="en-US" dirty="0">
              <a:uFillTx/>
            </a:endParaRPr>
          </a:p>
        </p:txBody>
      </p:sp>
      <p:sp>
        <p:nvSpPr>
          <p:cNvPr id="4" name="Slide Number Placeholder 3"/>
          <p:cNvSpPr>
            <a:spLocks noGrp="1"/>
          </p:cNvSpPr>
          <p:nvPr>
            <p:ph type="sldNum" sz="quarter" idx="10"/>
          </p:nvPr>
        </p:nvSpPr>
        <p:spPr/>
        <p:txBody>
          <a:bodyPr/>
          <a:lstStyle/>
          <a:p>
            <a:fld id="{5B5BDEA6-71FC-A14D-9564-C69382FBF075}" type="slidenum">
              <a:rPr lang="en-US" smtClean="0">
                <a:uFillTx/>
              </a:rPr>
              <a:t>76</a:t>
            </a:fld>
            <a:endParaRPr lang="en-US">
              <a:uFillTx/>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sz="1200" kern="1200" dirty="0">
                <a:solidFill>
                  <a:schemeClr val="tx1"/>
                </a:solidFill>
                <a:effectLst/>
                <a:uFillTx/>
                <a:latin typeface="+mn-lt"/>
                <a:ea typeface="+mn-ea"/>
                <a:cs typeface="+mn-cs"/>
              </a:rPr>
              <a:t>Fast forward to the return trip. Getting out of town is kind of like getting into town, only in reverse. Not literally in reverse, please use your forward gears. We call this the Exodus, and the best way to avoid long delays is to understand peak traffic times and try to work around them. Monday is the busiest day, so maybe you might want to think about leaving Sunday night? Or staying until Tuesday? And traffic is always lighter in the dead of night and pre-dawn hours, so maybe that works for your crew. </a:t>
            </a:r>
          </a:p>
          <a:p>
            <a:pPr marL="171450" indent="-171450">
              <a:buFont typeface="Arial"/>
              <a:buChar char="•"/>
            </a:pPr>
            <a:r>
              <a:rPr lang="en-US" sz="1200" kern="1200" dirty="0">
                <a:solidFill>
                  <a:schemeClr val="tx1"/>
                </a:solidFill>
                <a:effectLst/>
                <a:uFillTx/>
                <a:latin typeface="+mn-lt"/>
                <a:ea typeface="+mn-ea"/>
                <a:cs typeface="+mn-cs"/>
              </a:rPr>
              <a:t>In any case, be ready to spend some time sitting. It’s a good idea to have some snacks and beverages handy, not buried in the back under all your dirty clothes. </a:t>
            </a:r>
          </a:p>
          <a:p>
            <a:pPr marL="171450" indent="-171450">
              <a:buFont typeface="Arial"/>
              <a:buChar char="•"/>
            </a:pPr>
            <a:r>
              <a:rPr lang="en-US" sz="1200" kern="1200" dirty="0">
                <a:solidFill>
                  <a:schemeClr val="tx1"/>
                </a:solidFill>
                <a:effectLst/>
                <a:uFillTx/>
                <a:latin typeface="+mn-lt"/>
                <a:ea typeface="+mn-ea"/>
                <a:cs typeface="+mn-cs"/>
              </a:rPr>
              <a:t>In peak hours the Gate crew will regulate traffic with “pulsing” – letting a group of cars through, then a wait, then another group. Relax, you’ll get home eventually. Continue to be excellent to each other, and listen to GARS radio 95.1 for traffic conditions.</a:t>
            </a:r>
            <a:r>
              <a:rPr lang="en-US" dirty="0">
                <a:effectLst/>
                <a:uFillTx/>
              </a:rPr>
              <a:t> </a:t>
            </a:r>
            <a:endParaRPr lang="en-US" dirty="0">
              <a:uFillTx/>
            </a:endParaRPr>
          </a:p>
        </p:txBody>
      </p:sp>
      <p:sp>
        <p:nvSpPr>
          <p:cNvPr id="4" name="Slide Number Placeholder 3"/>
          <p:cNvSpPr>
            <a:spLocks noGrp="1"/>
          </p:cNvSpPr>
          <p:nvPr>
            <p:ph type="sldNum" sz="quarter" idx="10"/>
          </p:nvPr>
        </p:nvSpPr>
        <p:spPr/>
        <p:txBody>
          <a:bodyPr/>
          <a:lstStyle/>
          <a:p>
            <a:fld id="{5B5BDEA6-71FC-A14D-9564-C69382FBF075}" type="slidenum">
              <a:rPr lang="en-US" smtClean="0">
                <a:uFillTx/>
              </a:rPr>
              <a:t>77</a:t>
            </a:fld>
            <a:endParaRPr lang="en-US">
              <a:uFillTx/>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sz="1200" kern="1200" dirty="0">
                <a:solidFill>
                  <a:schemeClr val="tx1"/>
                </a:solidFill>
                <a:effectLst/>
                <a:uFillTx/>
                <a:latin typeface="+mn-lt"/>
                <a:ea typeface="+mn-ea"/>
                <a:cs typeface="+mn-cs"/>
              </a:rPr>
              <a:t>Lastly, number the tenth: it may be over, but it’s not over! If you’re feeling those post-playa blues, there are a few things you can do. First, make sure you’re subscribed to the Jackrabbit Speaks newsletter, so you’ll be in the loop on next year’s ticket sales and other good stuff. And you know that Burning Man is a year-round thing, right? </a:t>
            </a:r>
          </a:p>
          <a:p>
            <a:pPr marL="171450" indent="-171450">
              <a:buFont typeface="Arial"/>
              <a:buChar char="•"/>
            </a:pPr>
            <a:r>
              <a:rPr lang="en-US" sz="1200" kern="1200" dirty="0">
                <a:solidFill>
                  <a:schemeClr val="tx1"/>
                </a:solidFill>
                <a:effectLst/>
                <a:uFillTx/>
                <a:latin typeface="+mn-lt"/>
                <a:ea typeface="+mn-ea"/>
                <a:cs typeface="+mn-cs"/>
              </a:rPr>
              <a:t>There are over a hundred regional Burner groups, and over 60 official regional events all over the country and worldwide. </a:t>
            </a:r>
          </a:p>
          <a:p>
            <a:pPr marL="171450" indent="-171450">
              <a:buFont typeface="Arial"/>
              <a:buChar char="•"/>
            </a:pPr>
            <a:r>
              <a:rPr lang="en-US" sz="1200" kern="1200" dirty="0">
                <a:solidFill>
                  <a:schemeClr val="tx1"/>
                </a:solidFill>
                <a:effectLst/>
                <a:uFillTx/>
                <a:latin typeface="+mn-lt"/>
                <a:ea typeface="+mn-ea"/>
                <a:cs typeface="+mn-cs"/>
              </a:rPr>
              <a:t>There are also Burners Without Borders chapters, a global art grants program, year-round theme camp crews – there are a million ways to stay connected and keep burning.</a:t>
            </a:r>
            <a:r>
              <a:rPr lang="en-US" dirty="0">
                <a:effectLst/>
                <a:uFillTx/>
              </a:rPr>
              <a:t> </a:t>
            </a:r>
            <a:endParaRPr lang="en-US" dirty="0">
              <a:uFillTx/>
            </a:endParaRPr>
          </a:p>
        </p:txBody>
      </p:sp>
      <p:sp>
        <p:nvSpPr>
          <p:cNvPr id="4" name="Slide Number Placeholder 3"/>
          <p:cNvSpPr>
            <a:spLocks noGrp="1"/>
          </p:cNvSpPr>
          <p:nvPr>
            <p:ph type="sldNum" sz="quarter" idx="10"/>
          </p:nvPr>
        </p:nvSpPr>
        <p:spPr/>
        <p:txBody>
          <a:bodyPr/>
          <a:lstStyle/>
          <a:p>
            <a:fld id="{5B5BDEA6-71FC-A14D-9564-C69382FBF075}" type="slidenum">
              <a:rPr lang="en-US" smtClean="0">
                <a:uFillTx/>
              </a:rPr>
              <a:t>78</a:t>
            </a:fld>
            <a:endParaRPr lang="en-US">
              <a:uFillTx/>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Font typeface="Arial"/>
              <a:buChar char="•"/>
              <a:defRPr>
                <a:uFillTx/>
              </a:defRPr>
            </a:pPr>
            <a:r>
              <a:rPr lang="en-US" sz="1200" kern="1200" dirty="0">
                <a:solidFill>
                  <a:schemeClr val="tx1"/>
                </a:solidFill>
                <a:effectLst/>
                <a:uFillTx/>
                <a:latin typeface="+mn-lt"/>
                <a:ea typeface="+mn-ea"/>
                <a:cs typeface="+mn-cs"/>
              </a:rPr>
              <a:t>Everything you need to know is on the website, </a:t>
            </a:r>
            <a:r>
              <a:rPr lang="en-US" sz="1200" kern="1200" dirty="0" err="1">
                <a:solidFill>
                  <a:schemeClr val="tx1"/>
                </a:solidFill>
                <a:effectLst/>
                <a:uFillTx/>
                <a:latin typeface="+mn-lt"/>
                <a:ea typeface="+mn-ea"/>
                <a:cs typeface="+mn-cs"/>
              </a:rPr>
              <a:t>burningman</a:t>
            </a:r>
            <a:r>
              <a:rPr lang="en-US" sz="1200" kern="1200" dirty="0">
                <a:solidFill>
                  <a:schemeClr val="tx1"/>
                </a:solidFill>
                <a:effectLst/>
                <a:uFillTx/>
                <a:latin typeface="+mn-lt"/>
                <a:ea typeface="+mn-ea"/>
                <a:cs typeface="+mn-cs"/>
              </a:rPr>
              <a:t> dot org, including info on how to subscribe to the Jackrabbit, links to the blog, the Burning Man Journal, the </a:t>
            </a:r>
            <a:r>
              <a:rPr lang="en-US" sz="1200" kern="1200" dirty="0" err="1">
                <a:solidFill>
                  <a:schemeClr val="tx1"/>
                </a:solidFill>
                <a:effectLst/>
                <a:uFillTx/>
                <a:latin typeface="+mn-lt"/>
                <a:ea typeface="+mn-ea"/>
                <a:cs typeface="+mn-cs"/>
              </a:rPr>
              <a:t>ePlaya</a:t>
            </a:r>
            <a:r>
              <a:rPr lang="en-US" sz="1200" kern="1200" dirty="0">
                <a:solidFill>
                  <a:schemeClr val="tx1"/>
                </a:solidFill>
                <a:effectLst/>
                <a:uFillTx/>
                <a:latin typeface="+mn-lt"/>
                <a:ea typeface="+mn-ea"/>
                <a:cs typeface="+mn-cs"/>
              </a:rPr>
              <a:t> community, and more. </a:t>
            </a:r>
          </a:p>
          <a:p>
            <a:pPr marL="171450" marR="0" indent="-171450" algn="l" defTabSz="457200" rtl="0" eaLnBrk="1" fontAlgn="auto" latinLnBrk="0" hangingPunct="1">
              <a:lnSpc>
                <a:spcPct val="100000"/>
              </a:lnSpc>
              <a:spcBef>
                <a:spcPts val="0"/>
              </a:spcBef>
              <a:spcAft>
                <a:spcPts val="0"/>
              </a:spcAft>
              <a:buFont typeface="Arial"/>
              <a:buChar char="•"/>
              <a:defRPr>
                <a:uFillTx/>
              </a:defRPr>
            </a:pPr>
            <a:r>
              <a:rPr lang="en-US" sz="1200" kern="1200" dirty="0">
                <a:solidFill>
                  <a:schemeClr val="tx1"/>
                </a:solidFill>
                <a:effectLst/>
                <a:uFillTx/>
                <a:latin typeface="+mn-lt"/>
                <a:ea typeface="+mn-ea"/>
                <a:cs typeface="+mn-cs"/>
              </a:rPr>
              <a:t>That’s all for now – have a great first burn!</a:t>
            </a:r>
          </a:p>
          <a:p>
            <a:endParaRPr lang="en-US" dirty="0">
              <a:uFillTx/>
            </a:endParaRPr>
          </a:p>
        </p:txBody>
      </p:sp>
      <p:sp>
        <p:nvSpPr>
          <p:cNvPr id="4" name="Slide Number Placeholder 3"/>
          <p:cNvSpPr>
            <a:spLocks noGrp="1"/>
          </p:cNvSpPr>
          <p:nvPr>
            <p:ph type="sldNum" sz="quarter" idx="10"/>
          </p:nvPr>
        </p:nvSpPr>
        <p:spPr/>
        <p:txBody>
          <a:bodyPr/>
          <a:lstStyle/>
          <a:p>
            <a:fld id="{5B5BDEA6-71FC-A14D-9564-C69382FBF075}" type="slidenum">
              <a:rPr lang="en-US" smtClean="0">
                <a:uFillTx/>
              </a:rPr>
              <a:t>79</a:t>
            </a:fld>
            <a:endParaRPr lang="en-US">
              <a:uFillTx/>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uFillTx/>
                <a:latin typeface="+mn-lt"/>
                <a:ea typeface="+mn-ea"/>
                <a:cs typeface="+mn-cs"/>
              </a:rPr>
              <a:t>Next, though it’s the desert floor, it’s actually 4,000 feet above sea level. Humans coming from lower altitudes may take a few days to get acclimated. Do yourself a favor and take it easy your first day on the playa. Stay cool, drink water, and don’t push yourself too hard.</a:t>
            </a:r>
            <a:r>
              <a:rPr lang="en-US" dirty="0">
                <a:effectLst/>
                <a:uFillTx/>
              </a:rPr>
              <a:t> </a:t>
            </a:r>
            <a:endParaRPr lang="en-US" dirty="0">
              <a:uFillTx/>
            </a:endParaRPr>
          </a:p>
        </p:txBody>
      </p:sp>
      <p:sp>
        <p:nvSpPr>
          <p:cNvPr id="4" name="Slide Number Placeholder 3"/>
          <p:cNvSpPr>
            <a:spLocks noGrp="1"/>
          </p:cNvSpPr>
          <p:nvPr>
            <p:ph type="sldNum" sz="quarter" idx="10"/>
          </p:nvPr>
        </p:nvSpPr>
        <p:spPr/>
        <p:txBody>
          <a:bodyPr/>
          <a:lstStyle/>
          <a:p>
            <a:fld id="{5B5BDEA6-71FC-A14D-9564-C69382FBF075}" type="slidenum">
              <a:rPr lang="en-US" smtClean="0">
                <a:uFillTx/>
              </a:rPr>
              <a:t>8</a:t>
            </a:fld>
            <a:endParaRPr lang="en-US">
              <a:uFillTx/>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uFillTx/>
            </a:endParaRPr>
          </a:p>
        </p:txBody>
      </p:sp>
      <p:sp>
        <p:nvSpPr>
          <p:cNvPr id="4" name="Slide Number Placeholder 3"/>
          <p:cNvSpPr>
            <a:spLocks noGrp="1"/>
          </p:cNvSpPr>
          <p:nvPr>
            <p:ph type="sldNum" sz="quarter" idx="10"/>
          </p:nvPr>
        </p:nvSpPr>
        <p:spPr/>
        <p:txBody>
          <a:bodyPr/>
          <a:lstStyle/>
          <a:p>
            <a:fld id="{5B5BDEA6-71FC-A14D-9564-C69382FBF075}" type="slidenum">
              <a:rPr lang="en-US" smtClean="0">
                <a:uFillTx/>
              </a:rPr>
              <a:t>80</a:t>
            </a:fld>
            <a:endParaRPr lang="en-US">
              <a:uFillTx/>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uFillTx/>
            </a:endParaRPr>
          </a:p>
        </p:txBody>
      </p:sp>
      <p:sp>
        <p:nvSpPr>
          <p:cNvPr id="4" name="Slide Number Placeholder 3"/>
          <p:cNvSpPr>
            <a:spLocks noGrp="1"/>
          </p:cNvSpPr>
          <p:nvPr>
            <p:ph type="sldNum" sz="quarter" idx="10"/>
          </p:nvPr>
        </p:nvSpPr>
        <p:spPr/>
        <p:txBody>
          <a:bodyPr/>
          <a:lstStyle/>
          <a:p>
            <a:fld id="{5B5BDEA6-71FC-A14D-9564-C69382FBF075}" type="slidenum">
              <a:rPr lang="en-US" smtClean="0">
                <a:uFillTx/>
              </a:rPr>
              <a:t>81</a:t>
            </a:fld>
            <a:endParaRPr lang="en-US">
              <a:uFillTx/>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Font typeface="Arial"/>
              <a:buChar char="•"/>
              <a:defRPr>
                <a:uFillTx/>
              </a:defRPr>
            </a:pPr>
            <a:r>
              <a:rPr lang="en-US" sz="1200" kern="1200" dirty="0">
                <a:solidFill>
                  <a:schemeClr val="tx1"/>
                </a:solidFill>
                <a:effectLst/>
                <a:uFillTx/>
                <a:latin typeface="+mn-lt"/>
                <a:ea typeface="+mn-ea"/>
                <a:cs typeface="+mn-cs"/>
              </a:rPr>
              <a:t>It’s a desert, so you know it’s going to get hot. But what a lot of people don’t know is that once the sun goes down, it can get quite cold.  The temperature differential between Noon and Midnight can be 40 or 50 degrees Fahrenheit. </a:t>
            </a:r>
          </a:p>
          <a:p>
            <a:pPr marL="171450" marR="0" indent="-171450" algn="l" defTabSz="457200" rtl="0" eaLnBrk="1" fontAlgn="auto" latinLnBrk="0" hangingPunct="1">
              <a:lnSpc>
                <a:spcPct val="100000"/>
              </a:lnSpc>
              <a:spcBef>
                <a:spcPts val="0"/>
              </a:spcBef>
              <a:spcAft>
                <a:spcPts val="0"/>
              </a:spcAft>
              <a:buFont typeface="Arial"/>
              <a:buChar char="•"/>
              <a:defRPr>
                <a:uFillTx/>
              </a:defRPr>
            </a:pPr>
            <a:r>
              <a:rPr lang="en-US" sz="1200" kern="1200" dirty="0">
                <a:solidFill>
                  <a:schemeClr val="tx1"/>
                </a:solidFill>
                <a:effectLst/>
                <a:uFillTx/>
                <a:latin typeface="+mn-lt"/>
                <a:ea typeface="+mn-ea"/>
                <a:cs typeface="+mn-cs"/>
              </a:rPr>
              <a:t>When the sun’s out, protect yourself: sunscreen, hat, sunglasses, check check check.</a:t>
            </a:r>
          </a:p>
          <a:p>
            <a:pPr marL="171450" marR="0" indent="-171450" algn="l" defTabSz="457200" rtl="0" eaLnBrk="1" fontAlgn="auto" latinLnBrk="0" hangingPunct="1">
              <a:lnSpc>
                <a:spcPct val="100000"/>
              </a:lnSpc>
              <a:spcBef>
                <a:spcPts val="0"/>
              </a:spcBef>
              <a:spcAft>
                <a:spcPts val="0"/>
              </a:spcAft>
              <a:buFont typeface="Arial"/>
              <a:buChar char="•"/>
              <a:defRPr>
                <a:uFillTx/>
              </a:defRPr>
            </a:pPr>
            <a:r>
              <a:rPr lang="en-US" sz="1200" kern="1200" dirty="0">
                <a:solidFill>
                  <a:schemeClr val="tx1"/>
                </a:solidFill>
                <a:effectLst/>
                <a:uFillTx/>
                <a:latin typeface="+mn-lt"/>
                <a:ea typeface="+mn-ea"/>
                <a:cs typeface="+mn-cs"/>
              </a:rPr>
              <a:t>Pro tip: the sunlight bounces up off the white lakebed, and if you don’t watch out you can get sunburned on the underside of your chin. Unless you wear a beard, in which case never mind.</a:t>
            </a:r>
          </a:p>
          <a:p>
            <a:endParaRPr lang="en-US" dirty="0">
              <a:uFillTx/>
            </a:endParaRPr>
          </a:p>
        </p:txBody>
      </p:sp>
      <p:sp>
        <p:nvSpPr>
          <p:cNvPr id="4" name="Slide Number Placeholder 3"/>
          <p:cNvSpPr>
            <a:spLocks noGrp="1"/>
          </p:cNvSpPr>
          <p:nvPr>
            <p:ph type="sldNum" sz="quarter" idx="10"/>
          </p:nvPr>
        </p:nvSpPr>
        <p:spPr/>
        <p:txBody>
          <a:bodyPr/>
          <a:lstStyle/>
          <a:p>
            <a:fld id="{5B5BDEA6-71FC-A14D-9564-C69382FBF075}" type="slidenum">
              <a:rPr lang="en-US" smtClean="0">
                <a:uFillTx/>
              </a:rPr>
              <a:t>9</a:t>
            </a:fld>
            <a:endParaRPr lang="en-US">
              <a:uFillTx/>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28700"/>
            <a:ext cx="7848600" cy="1445419"/>
          </a:xfrm>
        </p:spPr>
        <p:txBody>
          <a:bodyPr anchor="b">
            <a:noAutofit/>
          </a:bodyPr>
          <a:lstStyle>
            <a:lvl1pPr>
              <a:defRPr sz="5400" cap="all" baseline="0">
                <a:uFillTx/>
              </a:defRPr>
            </a:lvl1pPr>
          </a:lstStyle>
          <a:p>
            <a:r>
              <a:rPr lang="en-US">
                <a:uFillTx/>
              </a:rPr>
              <a:t>Click to edit Master title style</a:t>
            </a:r>
            <a:endParaRPr lang="en-US" dirty="0">
              <a:uFillTx/>
            </a:endParaRPr>
          </a:p>
        </p:txBody>
      </p:sp>
      <p:sp>
        <p:nvSpPr>
          <p:cNvPr id="3" name="Subtitle 2"/>
          <p:cNvSpPr>
            <a:spLocks noGrp="1"/>
          </p:cNvSpPr>
          <p:nvPr>
            <p:ph type="subTitle" idx="1"/>
          </p:nvPr>
        </p:nvSpPr>
        <p:spPr>
          <a:xfrm>
            <a:off x="685800" y="2628900"/>
            <a:ext cx="6400800" cy="1314450"/>
          </a:xfrm>
        </p:spPr>
        <p:txBody>
          <a:bodyPr/>
          <a:lstStyle>
            <a:lvl1pPr marL="0" indent="0" algn="l">
              <a:buNone/>
              <a:defRPr>
                <a:solidFill>
                  <a:schemeClr val="tx1">
                    <a:lumMod val="75000"/>
                    <a:lumOff val="25000"/>
                  </a:schemeClr>
                </a:solidFill>
                <a:uFillTx/>
              </a:defRPr>
            </a:lvl1pPr>
            <a:lvl2pPr marL="457200" indent="0" algn="ctr">
              <a:buNone/>
              <a:defRPr>
                <a:solidFill>
                  <a:schemeClr val="tx1">
                    <a:tint val="75000"/>
                  </a:schemeClr>
                </a:solidFill>
                <a:uFillTx/>
              </a:defRPr>
            </a:lvl2pPr>
            <a:lvl3pPr marL="914400" indent="0" algn="ctr">
              <a:buNone/>
              <a:defRPr>
                <a:solidFill>
                  <a:schemeClr val="tx1">
                    <a:tint val="75000"/>
                  </a:schemeClr>
                </a:solidFill>
                <a:uFillTx/>
              </a:defRPr>
            </a:lvl3pPr>
            <a:lvl4pPr marL="1371600" indent="0" algn="ctr">
              <a:buNone/>
              <a:defRPr>
                <a:solidFill>
                  <a:schemeClr val="tx1">
                    <a:tint val="75000"/>
                  </a:schemeClr>
                </a:solidFill>
                <a:uFillTx/>
              </a:defRPr>
            </a:lvl4pPr>
            <a:lvl5pPr marL="1828800" indent="0" algn="ctr">
              <a:buNone/>
              <a:defRPr>
                <a:solidFill>
                  <a:schemeClr val="tx1">
                    <a:tint val="75000"/>
                  </a:schemeClr>
                </a:solidFill>
                <a:uFillTx/>
              </a:defRPr>
            </a:lvl5pPr>
            <a:lvl6pPr marL="2286000" indent="0" algn="ctr">
              <a:buNone/>
              <a:defRPr>
                <a:solidFill>
                  <a:schemeClr val="tx1">
                    <a:tint val="75000"/>
                  </a:schemeClr>
                </a:solidFill>
                <a:uFillTx/>
              </a:defRPr>
            </a:lvl6pPr>
            <a:lvl7pPr marL="2743200" indent="0" algn="ctr">
              <a:buNone/>
              <a:defRPr>
                <a:solidFill>
                  <a:schemeClr val="tx1">
                    <a:tint val="75000"/>
                  </a:schemeClr>
                </a:solidFill>
                <a:uFillTx/>
              </a:defRPr>
            </a:lvl7pPr>
            <a:lvl8pPr marL="3200400" indent="0" algn="ctr">
              <a:buNone/>
              <a:defRPr>
                <a:solidFill>
                  <a:schemeClr val="tx1">
                    <a:tint val="75000"/>
                  </a:schemeClr>
                </a:solidFill>
                <a:uFillTx/>
              </a:defRPr>
            </a:lvl8pPr>
            <a:lvl9pPr marL="3657600" indent="0" algn="ctr">
              <a:buNone/>
              <a:defRPr>
                <a:solidFill>
                  <a:schemeClr val="tx1">
                    <a:tint val="75000"/>
                  </a:schemeClr>
                </a:solidFill>
                <a:uFillTx/>
              </a:defRPr>
            </a:lvl9pPr>
          </a:lstStyle>
          <a:p>
            <a:r>
              <a:rPr lang="en-US">
                <a:uFillTx/>
              </a:rPr>
              <a:t>Click to edit Master subtitle style</a:t>
            </a:r>
            <a:endParaRPr lang="en-US" dirty="0">
              <a:uFillTx/>
            </a:endParaRPr>
          </a:p>
        </p:txBody>
      </p:sp>
      <p:sp>
        <p:nvSpPr>
          <p:cNvPr id="4" name="Date Placeholder 3"/>
          <p:cNvSpPr>
            <a:spLocks noGrp="1"/>
          </p:cNvSpPr>
          <p:nvPr>
            <p:ph type="dt" sz="half" idx="10"/>
          </p:nvPr>
        </p:nvSpPr>
        <p:spPr>
          <a:xfrm>
            <a:off x="457200" y="13716"/>
            <a:ext cx="2895600" cy="246888"/>
          </a:xfrm>
          <a:prstGeom prst="rect">
            <a:avLst/>
          </a:prstGeom>
        </p:spPr>
        <p:txBody>
          <a:bodyPr/>
          <a:lstStyle/>
          <a:p>
            <a:fld id="{C8A432C8-69A7-458B-9684-2BFA64B31948}" type="datetime2">
              <a:rPr lang="en-US" smtClean="0">
                <a:uFillTx/>
              </a:rPr>
              <a:t>Wednesday, April 25, 2018</a:t>
            </a:fld>
            <a:endParaRPr lang="en-US">
              <a:uFillTx/>
            </a:endParaRPr>
          </a:p>
        </p:txBody>
      </p:sp>
      <p:sp>
        <p:nvSpPr>
          <p:cNvPr id="5" name="Footer Placeholder 4"/>
          <p:cNvSpPr>
            <a:spLocks noGrp="1"/>
          </p:cNvSpPr>
          <p:nvPr>
            <p:ph type="ftr" sz="quarter" idx="11"/>
          </p:nvPr>
        </p:nvSpPr>
        <p:spPr>
          <a:xfrm>
            <a:off x="3429000" y="13716"/>
            <a:ext cx="4114800" cy="246888"/>
          </a:xfrm>
          <a:prstGeom prst="rect">
            <a:avLst/>
          </a:prstGeom>
        </p:spPr>
        <p:txBody>
          <a:bodyPr/>
          <a:lstStyle/>
          <a:p>
            <a:pPr algn="r"/>
            <a:endParaRPr lang="en-US" dirty="0">
              <a:uFillTx/>
            </a:endParaRPr>
          </a:p>
        </p:txBody>
      </p:sp>
      <p:sp>
        <p:nvSpPr>
          <p:cNvPr id="6" name="Slide Number Placeholder 5"/>
          <p:cNvSpPr>
            <a:spLocks noGrp="1"/>
          </p:cNvSpPr>
          <p:nvPr>
            <p:ph type="sldNum" sz="quarter" idx="12"/>
          </p:nvPr>
        </p:nvSpPr>
        <p:spPr>
          <a:xfrm>
            <a:off x="7620000" y="13716"/>
            <a:ext cx="1066800" cy="246888"/>
          </a:xfrm>
          <a:prstGeom prst="rect">
            <a:avLst/>
          </a:prstGeom>
        </p:spPr>
        <p:txBody>
          <a:bodyPr/>
          <a:lstStyle/>
          <a:p>
            <a:fld id="{0CFEC368-1D7A-4F81-ABF6-AE0E36BAF64C}" type="slidenum">
              <a:rPr lang="en-US" smtClean="0">
                <a:uFillTx/>
              </a:rPr>
              <a:pPr/>
              <a:t>‹#›</a:t>
            </a:fld>
            <a:endParaRPr lang="en-US">
              <a:uFillTx/>
            </a:endParaRPr>
          </a:p>
        </p:txBody>
      </p:sp>
      <p:cxnSp>
        <p:nvCxnSpPr>
          <p:cNvPr id="8" name="Straight Connector 7"/>
          <p:cNvCxnSpPr/>
          <p:nvPr/>
        </p:nvCxnSpPr>
        <p:spPr>
          <a:xfrm>
            <a:off x="685800" y="2548890"/>
            <a:ext cx="7848600" cy="1191"/>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uFillTx/>
              </a:rPr>
              <a:t>Click to edit Master title style</a:t>
            </a:r>
          </a:p>
        </p:txBody>
      </p:sp>
      <p:sp>
        <p:nvSpPr>
          <p:cNvPr id="3" name="Vertical Text Placeholder 2"/>
          <p:cNvSpPr>
            <a:spLocks noGrp="1"/>
          </p:cNvSpPr>
          <p:nvPr>
            <p:ph type="body" orient="vert" idx="1"/>
          </p:nvPr>
        </p:nvSpPr>
        <p:spPr/>
        <p:txBody>
          <a:bodyPr vert="eaVert"/>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4" name="Date Placeholder 3"/>
          <p:cNvSpPr>
            <a:spLocks noGrp="1"/>
          </p:cNvSpPr>
          <p:nvPr>
            <p:ph type="dt" sz="half" idx="10"/>
          </p:nvPr>
        </p:nvSpPr>
        <p:spPr>
          <a:xfrm>
            <a:off x="457200" y="13716"/>
            <a:ext cx="2895600" cy="246888"/>
          </a:xfrm>
          <a:prstGeom prst="rect">
            <a:avLst/>
          </a:prstGeom>
        </p:spPr>
        <p:txBody>
          <a:bodyPr/>
          <a:lstStyle/>
          <a:p>
            <a:fld id="{8CC057FC-95B6-4D89-AFDA-ABA33EE921E5}" type="datetime2">
              <a:rPr lang="en-US" smtClean="0">
                <a:uFillTx/>
              </a:rPr>
              <a:t>Wednesday, April 25, 2018</a:t>
            </a:fld>
            <a:endParaRPr lang="en-US">
              <a:uFillTx/>
            </a:endParaRPr>
          </a:p>
        </p:txBody>
      </p:sp>
      <p:sp>
        <p:nvSpPr>
          <p:cNvPr id="5" name="Footer Placeholder 4"/>
          <p:cNvSpPr>
            <a:spLocks noGrp="1"/>
          </p:cNvSpPr>
          <p:nvPr>
            <p:ph type="ftr" sz="quarter" idx="11"/>
          </p:nvPr>
        </p:nvSpPr>
        <p:spPr>
          <a:xfrm>
            <a:off x="3429000" y="13716"/>
            <a:ext cx="4114800" cy="246888"/>
          </a:xfrm>
          <a:prstGeom prst="rect">
            <a:avLst/>
          </a:prstGeom>
        </p:spPr>
        <p:txBody>
          <a:bodyPr/>
          <a:lstStyle/>
          <a:p>
            <a:pPr algn="r"/>
            <a:endParaRPr lang="en-US" dirty="0">
              <a:uFillTx/>
            </a:endParaRPr>
          </a:p>
        </p:txBody>
      </p:sp>
      <p:sp>
        <p:nvSpPr>
          <p:cNvPr id="6" name="Slide Number Placeholder 5"/>
          <p:cNvSpPr>
            <a:spLocks noGrp="1"/>
          </p:cNvSpPr>
          <p:nvPr>
            <p:ph type="sldNum" sz="quarter" idx="12"/>
          </p:nvPr>
        </p:nvSpPr>
        <p:spPr>
          <a:xfrm>
            <a:off x="7620000" y="13716"/>
            <a:ext cx="1066800" cy="246888"/>
          </a:xfrm>
          <a:prstGeom prst="rect">
            <a:avLst/>
          </a:prstGeom>
        </p:spPr>
        <p:txBody>
          <a:bodyPr/>
          <a:lstStyle/>
          <a:p>
            <a:fld id="{0CFEC368-1D7A-4F81-ABF6-AE0E36BAF64C}" type="slidenum">
              <a:rPr lang="en-US" smtClean="0">
                <a:uFillTx/>
              </a:rPr>
              <a:pPr/>
              <a:t>‹#›</a:t>
            </a:fld>
            <a:endParaRPr lang="en-US">
              <a:uFillTx/>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0"/>
            <a:ext cx="2057400" cy="4400550"/>
          </a:xfrm>
        </p:spPr>
        <p:txBody>
          <a:bodyPr vert="eaVert" anchor="b"/>
          <a:lstStyle/>
          <a:p>
            <a:r>
              <a:rPr lang="en-US">
                <a:uFillTx/>
              </a:rPr>
              <a:t>Click to edit Master title style</a:t>
            </a:r>
            <a:endParaRPr lang="en-US" dirty="0">
              <a:uFillTx/>
            </a:endParaRPr>
          </a:p>
        </p:txBody>
      </p:sp>
      <p:sp>
        <p:nvSpPr>
          <p:cNvPr id="3" name="Vertical Text Placeholder 2"/>
          <p:cNvSpPr>
            <a:spLocks noGrp="1"/>
          </p:cNvSpPr>
          <p:nvPr>
            <p:ph type="body" orient="vert" idx="1"/>
          </p:nvPr>
        </p:nvSpPr>
        <p:spPr>
          <a:xfrm>
            <a:off x="457200" y="457200"/>
            <a:ext cx="6019800" cy="4400550"/>
          </a:xfrm>
        </p:spPr>
        <p:txBody>
          <a:bodyPr vert="eaVert"/>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endParaRPr lang="en-US" dirty="0">
              <a:uFillTx/>
            </a:endParaRPr>
          </a:p>
        </p:txBody>
      </p:sp>
      <p:sp>
        <p:nvSpPr>
          <p:cNvPr id="4" name="Date Placeholder 3"/>
          <p:cNvSpPr>
            <a:spLocks noGrp="1"/>
          </p:cNvSpPr>
          <p:nvPr>
            <p:ph type="dt" sz="half" idx="10"/>
          </p:nvPr>
        </p:nvSpPr>
        <p:spPr>
          <a:xfrm>
            <a:off x="457200" y="13716"/>
            <a:ext cx="2895600" cy="246888"/>
          </a:xfrm>
          <a:prstGeom prst="rect">
            <a:avLst/>
          </a:prstGeom>
        </p:spPr>
        <p:txBody>
          <a:bodyPr/>
          <a:lstStyle/>
          <a:p>
            <a:fld id="{EC4549AC-EB31-477F-92A9-B1988E232878}" type="datetime2">
              <a:rPr lang="en-US" smtClean="0">
                <a:uFillTx/>
              </a:rPr>
              <a:t>Wednesday, April 25, 2018</a:t>
            </a:fld>
            <a:endParaRPr lang="en-US">
              <a:uFillTx/>
            </a:endParaRPr>
          </a:p>
        </p:txBody>
      </p:sp>
      <p:sp>
        <p:nvSpPr>
          <p:cNvPr id="5" name="Footer Placeholder 4"/>
          <p:cNvSpPr>
            <a:spLocks noGrp="1"/>
          </p:cNvSpPr>
          <p:nvPr>
            <p:ph type="ftr" sz="quarter" idx="11"/>
          </p:nvPr>
        </p:nvSpPr>
        <p:spPr>
          <a:xfrm>
            <a:off x="3429000" y="13716"/>
            <a:ext cx="4114800" cy="246888"/>
          </a:xfrm>
          <a:prstGeom prst="rect">
            <a:avLst/>
          </a:prstGeom>
        </p:spPr>
        <p:txBody>
          <a:bodyPr/>
          <a:lstStyle/>
          <a:p>
            <a:pPr algn="r"/>
            <a:endParaRPr lang="en-US" dirty="0">
              <a:uFillTx/>
            </a:endParaRPr>
          </a:p>
        </p:txBody>
      </p:sp>
      <p:sp>
        <p:nvSpPr>
          <p:cNvPr id="6" name="Slide Number Placeholder 5"/>
          <p:cNvSpPr>
            <a:spLocks noGrp="1"/>
          </p:cNvSpPr>
          <p:nvPr>
            <p:ph type="sldNum" sz="quarter" idx="12"/>
          </p:nvPr>
        </p:nvSpPr>
        <p:spPr>
          <a:xfrm>
            <a:off x="7620000" y="13716"/>
            <a:ext cx="1066800" cy="246888"/>
          </a:xfrm>
          <a:prstGeom prst="rect">
            <a:avLst/>
          </a:prstGeom>
        </p:spPr>
        <p:txBody>
          <a:bodyPr/>
          <a:lstStyle/>
          <a:p>
            <a:fld id="{0CFEC368-1D7A-4F81-ABF6-AE0E36BAF64C}" type="slidenum">
              <a:rPr lang="en-US" smtClean="0">
                <a:uFillTx/>
              </a:rPr>
              <a:pPr/>
              <a:t>‹#›</a:t>
            </a:fld>
            <a:endParaRPr lang="en-US">
              <a:uFillTx/>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uFillTx/>
              </a:rPr>
              <a:t>Click to edit Master title style</a:t>
            </a:r>
          </a:p>
        </p:txBody>
      </p:sp>
      <p:sp>
        <p:nvSpPr>
          <p:cNvPr id="3" name="Content Placeholder 2"/>
          <p:cNvSpPr>
            <a:spLocks noGrp="1"/>
          </p:cNvSpPr>
          <p:nvPr>
            <p:ph idx="1"/>
          </p:nvPr>
        </p:nvSpPr>
        <p:spPr/>
        <p:txBody>
          <a:bodyPr/>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4" name="Date Placeholder 3"/>
          <p:cNvSpPr>
            <a:spLocks noGrp="1"/>
          </p:cNvSpPr>
          <p:nvPr>
            <p:ph type="dt" sz="half" idx="10"/>
          </p:nvPr>
        </p:nvSpPr>
        <p:spPr>
          <a:xfrm>
            <a:off x="457200" y="13716"/>
            <a:ext cx="2895600" cy="246888"/>
          </a:xfrm>
          <a:prstGeom prst="rect">
            <a:avLst/>
          </a:prstGeom>
        </p:spPr>
        <p:txBody>
          <a:bodyPr/>
          <a:lstStyle/>
          <a:p>
            <a:fld id="{6396A3A3-94A6-4E5B-AF39-173ACA3E61CC}" type="datetime2">
              <a:rPr lang="en-US" smtClean="0">
                <a:uFillTx/>
              </a:rPr>
              <a:t>Wednesday, April 25, 2018</a:t>
            </a:fld>
            <a:endParaRPr lang="en-US">
              <a:uFillTx/>
            </a:endParaRPr>
          </a:p>
        </p:txBody>
      </p:sp>
      <p:sp>
        <p:nvSpPr>
          <p:cNvPr id="5" name="Footer Placeholder 4"/>
          <p:cNvSpPr>
            <a:spLocks noGrp="1"/>
          </p:cNvSpPr>
          <p:nvPr>
            <p:ph type="ftr" sz="quarter" idx="11"/>
          </p:nvPr>
        </p:nvSpPr>
        <p:spPr>
          <a:xfrm>
            <a:off x="3429000" y="13716"/>
            <a:ext cx="4114800" cy="246888"/>
          </a:xfrm>
          <a:prstGeom prst="rect">
            <a:avLst/>
          </a:prstGeom>
        </p:spPr>
        <p:txBody>
          <a:bodyPr/>
          <a:lstStyle/>
          <a:p>
            <a:pPr algn="r"/>
            <a:endParaRPr lang="en-US" dirty="0">
              <a:uFillTx/>
            </a:endParaRPr>
          </a:p>
        </p:txBody>
      </p:sp>
      <p:sp>
        <p:nvSpPr>
          <p:cNvPr id="6" name="Slide Number Placeholder 5"/>
          <p:cNvSpPr>
            <a:spLocks noGrp="1"/>
          </p:cNvSpPr>
          <p:nvPr>
            <p:ph type="sldNum" sz="quarter" idx="12"/>
          </p:nvPr>
        </p:nvSpPr>
        <p:spPr>
          <a:xfrm>
            <a:off x="7620000" y="13716"/>
            <a:ext cx="1066800" cy="246888"/>
          </a:xfrm>
          <a:prstGeom prst="rect">
            <a:avLst/>
          </a:prstGeom>
        </p:spPr>
        <p:txBody>
          <a:bodyPr/>
          <a:lstStyle/>
          <a:p>
            <a:fld id="{0CFEC368-1D7A-4F81-ABF6-AE0E36BAF64C}" type="slidenum">
              <a:rPr lang="en-US" smtClean="0">
                <a:uFillTx/>
              </a:rPr>
              <a:pPr/>
              <a:t>‹#›</a:t>
            </a:fld>
            <a:endParaRPr lang="en-US">
              <a:uFillTx/>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1771651"/>
            <a:ext cx="7772400" cy="1650206"/>
          </a:xfrm>
        </p:spPr>
        <p:txBody>
          <a:bodyPr anchor="b">
            <a:normAutofit/>
          </a:bodyPr>
          <a:lstStyle>
            <a:lvl1pPr algn="l">
              <a:defRPr sz="4800" b="0" cap="all">
                <a:solidFill>
                  <a:schemeClr val="bg1"/>
                </a:solidFill>
                <a:uFillTx/>
              </a:defRPr>
            </a:lvl1pPr>
          </a:lstStyle>
          <a:p>
            <a:r>
              <a:rPr lang="en-US" dirty="0">
                <a:uFillTx/>
              </a:rPr>
              <a:t>Click to edit Master title style</a:t>
            </a:r>
          </a:p>
        </p:txBody>
      </p:sp>
      <p:sp>
        <p:nvSpPr>
          <p:cNvPr id="3" name="Text Placeholder 2"/>
          <p:cNvSpPr>
            <a:spLocks noGrp="1"/>
          </p:cNvSpPr>
          <p:nvPr>
            <p:ph type="body" idx="1"/>
          </p:nvPr>
        </p:nvSpPr>
        <p:spPr>
          <a:xfrm>
            <a:off x="722313" y="3470149"/>
            <a:ext cx="7772400" cy="1125140"/>
          </a:xfrm>
        </p:spPr>
        <p:txBody>
          <a:bodyPr anchor="t">
            <a:normAutofit/>
          </a:bodyPr>
          <a:lstStyle>
            <a:lvl1pPr marL="0" indent="0">
              <a:buNone/>
              <a:defRPr sz="2400">
                <a:solidFill>
                  <a:srgbClr val="292934"/>
                </a:solidFill>
                <a:uFillTx/>
              </a:defRPr>
            </a:lvl1pPr>
            <a:lvl2pPr marL="457200" indent="0">
              <a:buNone/>
              <a:defRPr sz="1800">
                <a:solidFill>
                  <a:schemeClr val="tx1">
                    <a:tint val="75000"/>
                  </a:schemeClr>
                </a:solidFill>
                <a:uFillTx/>
              </a:defRPr>
            </a:lvl2pPr>
            <a:lvl3pPr marL="914400" indent="0">
              <a:buNone/>
              <a:defRPr sz="1600">
                <a:solidFill>
                  <a:schemeClr val="tx1">
                    <a:tint val="75000"/>
                  </a:schemeClr>
                </a:solidFill>
                <a:uFillTx/>
              </a:defRPr>
            </a:lvl3pPr>
            <a:lvl4pPr marL="1371600" indent="0">
              <a:buNone/>
              <a:defRPr sz="1400">
                <a:solidFill>
                  <a:schemeClr val="tx1">
                    <a:tint val="75000"/>
                  </a:schemeClr>
                </a:solidFill>
                <a:uFillTx/>
              </a:defRPr>
            </a:lvl4pPr>
            <a:lvl5pPr marL="1828800" indent="0">
              <a:buNone/>
              <a:defRPr sz="1400">
                <a:solidFill>
                  <a:schemeClr val="tx1">
                    <a:tint val="75000"/>
                  </a:schemeClr>
                </a:solidFill>
                <a:uFillTx/>
              </a:defRPr>
            </a:lvl5pPr>
            <a:lvl6pPr marL="2286000" indent="0">
              <a:buNone/>
              <a:defRPr sz="1400">
                <a:solidFill>
                  <a:schemeClr val="tx1">
                    <a:tint val="75000"/>
                  </a:schemeClr>
                </a:solidFill>
                <a:uFillTx/>
              </a:defRPr>
            </a:lvl6pPr>
            <a:lvl7pPr marL="2743200" indent="0">
              <a:buNone/>
              <a:defRPr sz="1400">
                <a:solidFill>
                  <a:schemeClr val="tx1">
                    <a:tint val="75000"/>
                  </a:schemeClr>
                </a:solidFill>
                <a:uFillTx/>
              </a:defRPr>
            </a:lvl7pPr>
            <a:lvl8pPr marL="3200400" indent="0">
              <a:buNone/>
              <a:defRPr sz="1400">
                <a:solidFill>
                  <a:schemeClr val="tx1">
                    <a:tint val="75000"/>
                  </a:schemeClr>
                </a:solidFill>
                <a:uFillTx/>
              </a:defRPr>
            </a:lvl8pPr>
            <a:lvl9pPr marL="3657600" indent="0">
              <a:buNone/>
              <a:defRPr sz="1400">
                <a:solidFill>
                  <a:schemeClr val="tx1">
                    <a:tint val="75000"/>
                  </a:schemeClr>
                </a:solidFill>
                <a:uFillTx/>
              </a:defRPr>
            </a:lvl9pPr>
          </a:lstStyle>
          <a:p>
            <a:pPr lvl="0"/>
            <a:r>
              <a:rPr lang="en-US" dirty="0">
                <a:uFillTx/>
              </a:rPr>
              <a:t>Click to edit Master text styles</a:t>
            </a:r>
          </a:p>
        </p:txBody>
      </p:sp>
      <p:cxnSp>
        <p:nvCxnSpPr>
          <p:cNvPr id="7" name="Straight Connector 6"/>
          <p:cNvCxnSpPr/>
          <p:nvPr/>
        </p:nvCxnSpPr>
        <p:spPr>
          <a:xfrm>
            <a:off x="731520" y="3449574"/>
            <a:ext cx="7848600" cy="119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uFillTx/>
              </a:rPr>
              <a:t>Click to edit Master title style</a:t>
            </a:r>
          </a:p>
        </p:txBody>
      </p:sp>
      <p:sp>
        <p:nvSpPr>
          <p:cNvPr id="3" name="Content Placeholder 2"/>
          <p:cNvSpPr>
            <a:spLocks noGrp="1"/>
          </p:cNvSpPr>
          <p:nvPr>
            <p:ph sz="half" idx="1"/>
          </p:nvPr>
        </p:nvSpPr>
        <p:spPr>
          <a:xfrm>
            <a:off x="457200" y="1255014"/>
            <a:ext cx="4038600" cy="3538728"/>
          </a:xfrm>
        </p:spPr>
        <p:txBody>
          <a:bodyPr/>
          <a:lstStyle>
            <a:lvl1pPr>
              <a:defRPr sz="2800">
                <a:uFillTx/>
              </a:defRPr>
            </a:lvl1pPr>
            <a:lvl2pPr>
              <a:defRPr sz="2400">
                <a:uFillTx/>
              </a:defRPr>
            </a:lvl2pPr>
            <a:lvl3pPr>
              <a:defRPr sz="2000">
                <a:uFillTx/>
              </a:defRPr>
            </a:lvl3pPr>
            <a:lvl4pPr>
              <a:defRPr sz="1800">
                <a:uFillTx/>
              </a:defRPr>
            </a:lvl4pPr>
            <a:lvl5pPr>
              <a:defRPr sz="1800">
                <a:uFillTx/>
              </a:defRPr>
            </a:lvl5pPr>
            <a:lvl6pPr>
              <a:defRPr sz="1800">
                <a:uFillTx/>
              </a:defRPr>
            </a:lvl6pPr>
            <a:lvl7pPr>
              <a:defRPr sz="1800">
                <a:uFillTx/>
              </a:defRPr>
            </a:lvl7pPr>
            <a:lvl8pPr>
              <a:defRPr sz="1800">
                <a:uFillTx/>
              </a:defRPr>
            </a:lvl8pPr>
            <a:lvl9pPr>
              <a:defRPr sz="1800">
                <a:uFillTx/>
              </a:defRPr>
            </a:lvl9pPr>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endParaRPr lang="en-US" dirty="0">
              <a:uFillTx/>
            </a:endParaRPr>
          </a:p>
        </p:txBody>
      </p:sp>
      <p:sp>
        <p:nvSpPr>
          <p:cNvPr id="4" name="Content Placeholder 3"/>
          <p:cNvSpPr>
            <a:spLocks noGrp="1"/>
          </p:cNvSpPr>
          <p:nvPr>
            <p:ph sz="half" idx="2"/>
          </p:nvPr>
        </p:nvSpPr>
        <p:spPr>
          <a:xfrm>
            <a:off x="4648200" y="1255014"/>
            <a:ext cx="4038600" cy="3538728"/>
          </a:xfrm>
        </p:spPr>
        <p:txBody>
          <a:bodyPr/>
          <a:lstStyle>
            <a:lvl1pPr>
              <a:defRPr sz="2800">
                <a:uFillTx/>
              </a:defRPr>
            </a:lvl1pPr>
            <a:lvl2pPr>
              <a:defRPr sz="2400">
                <a:uFillTx/>
              </a:defRPr>
            </a:lvl2pPr>
            <a:lvl3pPr>
              <a:defRPr sz="2000">
                <a:uFillTx/>
              </a:defRPr>
            </a:lvl3pPr>
            <a:lvl4pPr>
              <a:defRPr sz="1800">
                <a:uFillTx/>
              </a:defRPr>
            </a:lvl4pPr>
            <a:lvl5pPr>
              <a:defRPr sz="1800">
                <a:uFillTx/>
              </a:defRPr>
            </a:lvl5pPr>
            <a:lvl6pPr>
              <a:defRPr sz="1800">
                <a:uFillTx/>
              </a:defRPr>
            </a:lvl6pPr>
            <a:lvl7pPr>
              <a:defRPr sz="1800">
                <a:uFillTx/>
              </a:defRPr>
            </a:lvl7pPr>
            <a:lvl8pPr>
              <a:defRPr sz="1800">
                <a:uFillTx/>
              </a:defRPr>
            </a:lvl8pPr>
            <a:lvl9pPr>
              <a:defRPr sz="1800">
                <a:uFillTx/>
              </a:defRPr>
            </a:lvl9pPr>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endParaRPr lang="en-US" dirty="0">
              <a:uFillTx/>
            </a:endParaRPr>
          </a:p>
        </p:txBody>
      </p:sp>
      <p:sp>
        <p:nvSpPr>
          <p:cNvPr id="5" name="Date Placeholder 4"/>
          <p:cNvSpPr>
            <a:spLocks noGrp="1"/>
          </p:cNvSpPr>
          <p:nvPr>
            <p:ph type="dt" sz="half" idx="10"/>
          </p:nvPr>
        </p:nvSpPr>
        <p:spPr>
          <a:xfrm>
            <a:off x="457200" y="13716"/>
            <a:ext cx="2895600" cy="246888"/>
          </a:xfrm>
          <a:prstGeom prst="rect">
            <a:avLst/>
          </a:prstGeom>
        </p:spPr>
        <p:txBody>
          <a:bodyPr/>
          <a:lstStyle/>
          <a:p>
            <a:fld id="{CCEBA98F-560C-4997-81C4-81D4D9187EAB}" type="datetime2">
              <a:rPr lang="en-US" smtClean="0">
                <a:uFillTx/>
              </a:rPr>
              <a:t>Wednesday, April 25, 2018</a:t>
            </a:fld>
            <a:endParaRPr lang="en-US">
              <a:uFillTx/>
            </a:endParaRPr>
          </a:p>
        </p:txBody>
      </p:sp>
      <p:sp>
        <p:nvSpPr>
          <p:cNvPr id="6" name="Footer Placeholder 5"/>
          <p:cNvSpPr>
            <a:spLocks noGrp="1"/>
          </p:cNvSpPr>
          <p:nvPr>
            <p:ph type="ftr" sz="quarter" idx="11"/>
          </p:nvPr>
        </p:nvSpPr>
        <p:spPr>
          <a:xfrm>
            <a:off x="3429000" y="13716"/>
            <a:ext cx="4114800" cy="246888"/>
          </a:xfrm>
          <a:prstGeom prst="rect">
            <a:avLst/>
          </a:prstGeom>
        </p:spPr>
        <p:txBody>
          <a:bodyPr/>
          <a:lstStyle/>
          <a:p>
            <a:pPr algn="r"/>
            <a:endParaRPr lang="en-US" dirty="0">
              <a:uFillTx/>
            </a:endParaRPr>
          </a:p>
        </p:txBody>
      </p:sp>
      <p:sp>
        <p:nvSpPr>
          <p:cNvPr id="7" name="Slide Number Placeholder 6"/>
          <p:cNvSpPr>
            <a:spLocks noGrp="1"/>
          </p:cNvSpPr>
          <p:nvPr>
            <p:ph type="sldNum" sz="quarter" idx="12"/>
          </p:nvPr>
        </p:nvSpPr>
        <p:spPr>
          <a:xfrm>
            <a:off x="7620000" y="13716"/>
            <a:ext cx="1066800" cy="246888"/>
          </a:xfrm>
          <a:prstGeom prst="rect">
            <a:avLst/>
          </a:prstGeom>
        </p:spPr>
        <p:txBody>
          <a:bodyPr/>
          <a:lstStyle/>
          <a:p>
            <a:fld id="{0CFEC368-1D7A-4F81-ABF6-AE0E36BAF64C}" type="slidenum">
              <a:rPr lang="en-US" smtClean="0">
                <a:uFillTx/>
              </a:rPr>
              <a:pPr/>
              <a:t>‹#›</a:t>
            </a:fld>
            <a:endParaRPr lang="en-US">
              <a:uFillTx/>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uFillTx/>
              </a:defRPr>
            </a:lvl1pPr>
          </a:lstStyle>
          <a:p>
            <a:r>
              <a:rPr lang="en-US">
                <a:uFillTx/>
              </a:rPr>
              <a:t>Click to edit Master title style</a:t>
            </a:r>
            <a:endParaRPr lang="en-US" dirty="0">
              <a:uFillTx/>
            </a:endParaRPr>
          </a:p>
        </p:txBody>
      </p:sp>
      <p:sp>
        <p:nvSpPr>
          <p:cNvPr id="3" name="Text Placeholder 2"/>
          <p:cNvSpPr>
            <a:spLocks noGrp="1"/>
          </p:cNvSpPr>
          <p:nvPr>
            <p:ph type="body" idx="1"/>
          </p:nvPr>
        </p:nvSpPr>
        <p:spPr>
          <a:xfrm>
            <a:off x="457200" y="1257300"/>
            <a:ext cx="3931920" cy="47982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uFillTx/>
              </a:defRPr>
            </a:lvl1pPr>
            <a:lvl2pPr marL="457200" indent="0">
              <a:buNone/>
              <a:defRPr sz="2000" b="1">
                <a:uFillTx/>
              </a:defRPr>
            </a:lvl2pPr>
            <a:lvl3pPr marL="914400" indent="0">
              <a:buNone/>
              <a:defRPr sz="1800" b="1">
                <a:uFillTx/>
              </a:defRPr>
            </a:lvl3pPr>
            <a:lvl4pPr marL="1371600" indent="0">
              <a:buNone/>
              <a:defRPr sz="1600" b="1">
                <a:uFillTx/>
              </a:defRPr>
            </a:lvl4pPr>
            <a:lvl5pPr marL="1828800" indent="0">
              <a:buNone/>
              <a:defRPr sz="1600" b="1">
                <a:uFillTx/>
              </a:defRPr>
            </a:lvl5pPr>
            <a:lvl6pPr marL="2286000" indent="0">
              <a:buNone/>
              <a:defRPr sz="1600" b="1">
                <a:uFillTx/>
              </a:defRPr>
            </a:lvl6pPr>
            <a:lvl7pPr marL="2743200" indent="0">
              <a:buNone/>
              <a:defRPr sz="1600" b="1">
                <a:uFillTx/>
              </a:defRPr>
            </a:lvl7pPr>
            <a:lvl8pPr marL="3200400" indent="0">
              <a:buNone/>
              <a:defRPr sz="1600" b="1">
                <a:uFillTx/>
              </a:defRPr>
            </a:lvl8pPr>
            <a:lvl9pPr marL="3657600" indent="0">
              <a:buNone/>
              <a:defRPr sz="1600" b="1">
                <a:uFillTx/>
              </a:defRPr>
            </a:lvl9pPr>
          </a:lstStyle>
          <a:p>
            <a:pPr lvl="0"/>
            <a:r>
              <a:rPr lang="en-US">
                <a:uFillTx/>
              </a:rPr>
              <a:t>Click to edit Master text styles</a:t>
            </a:r>
          </a:p>
        </p:txBody>
      </p:sp>
      <p:sp>
        <p:nvSpPr>
          <p:cNvPr id="4" name="Content Placeholder 3"/>
          <p:cNvSpPr>
            <a:spLocks noGrp="1"/>
          </p:cNvSpPr>
          <p:nvPr>
            <p:ph sz="half" idx="2"/>
          </p:nvPr>
        </p:nvSpPr>
        <p:spPr>
          <a:xfrm>
            <a:off x="457200" y="1828800"/>
            <a:ext cx="3931920" cy="2963466"/>
          </a:xfrm>
        </p:spPr>
        <p:txBody>
          <a:bodyPr/>
          <a:lstStyle>
            <a:lvl1pPr>
              <a:defRPr sz="2400">
                <a:uFillTx/>
              </a:defRPr>
            </a:lvl1pPr>
            <a:lvl2pPr>
              <a:defRPr sz="2000">
                <a:uFillTx/>
              </a:defRPr>
            </a:lvl2pPr>
            <a:lvl3pPr>
              <a:defRPr sz="1800">
                <a:uFillTx/>
              </a:defRPr>
            </a:lvl3pPr>
            <a:lvl4pPr>
              <a:defRPr sz="1600">
                <a:uFillTx/>
              </a:defRPr>
            </a:lvl4pPr>
            <a:lvl5pPr>
              <a:defRPr sz="1600">
                <a:uFillTx/>
              </a:defRPr>
            </a:lvl5pPr>
            <a:lvl6pPr>
              <a:defRPr sz="1600">
                <a:uFillTx/>
              </a:defRPr>
            </a:lvl6pPr>
            <a:lvl7pPr>
              <a:defRPr sz="1600">
                <a:uFillTx/>
              </a:defRPr>
            </a:lvl7pPr>
            <a:lvl8pPr>
              <a:defRPr sz="1600">
                <a:uFillTx/>
              </a:defRPr>
            </a:lvl8pPr>
            <a:lvl9pPr>
              <a:defRPr sz="1600">
                <a:uFillTx/>
              </a:defRPr>
            </a:lvl9pPr>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endParaRPr lang="en-US" dirty="0">
              <a:uFillTx/>
            </a:endParaRPr>
          </a:p>
        </p:txBody>
      </p:sp>
      <p:sp>
        <p:nvSpPr>
          <p:cNvPr id="5" name="Text Placeholder 4"/>
          <p:cNvSpPr>
            <a:spLocks noGrp="1"/>
          </p:cNvSpPr>
          <p:nvPr>
            <p:ph type="body" sz="quarter" idx="3"/>
          </p:nvPr>
        </p:nvSpPr>
        <p:spPr>
          <a:xfrm>
            <a:off x="4754880" y="1257300"/>
            <a:ext cx="3931920" cy="47982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uFillTx/>
                <a:latin typeface="+mn-lt"/>
                <a:ea typeface="+mn-ea"/>
                <a:cs typeface="+mn-cs"/>
              </a:defRPr>
            </a:lvl1pPr>
            <a:lvl2pPr marL="457200" indent="0">
              <a:buNone/>
              <a:defRPr sz="2000" b="1">
                <a:uFillTx/>
              </a:defRPr>
            </a:lvl2pPr>
            <a:lvl3pPr marL="914400" indent="0">
              <a:buNone/>
              <a:defRPr sz="1800" b="1">
                <a:uFillTx/>
              </a:defRPr>
            </a:lvl3pPr>
            <a:lvl4pPr marL="1371600" indent="0">
              <a:buNone/>
              <a:defRPr sz="1600" b="1">
                <a:uFillTx/>
              </a:defRPr>
            </a:lvl4pPr>
            <a:lvl5pPr marL="1828800" indent="0">
              <a:buNone/>
              <a:defRPr sz="1600" b="1">
                <a:uFillTx/>
              </a:defRPr>
            </a:lvl5pPr>
            <a:lvl6pPr marL="2286000" indent="0">
              <a:buNone/>
              <a:defRPr sz="1600" b="1">
                <a:uFillTx/>
              </a:defRPr>
            </a:lvl6pPr>
            <a:lvl7pPr marL="2743200" indent="0">
              <a:buNone/>
              <a:defRPr sz="1600" b="1">
                <a:uFillTx/>
              </a:defRPr>
            </a:lvl7pPr>
            <a:lvl8pPr marL="3200400" indent="0">
              <a:buNone/>
              <a:defRPr sz="1600" b="1">
                <a:uFillTx/>
              </a:defRPr>
            </a:lvl8pPr>
            <a:lvl9pPr marL="3657600" indent="0">
              <a:buNone/>
              <a:defRPr sz="1600" b="1">
                <a:uFillTx/>
              </a:defRPr>
            </a:lvl9pPr>
          </a:lstStyle>
          <a:p>
            <a:pPr lvl="0"/>
            <a:r>
              <a:rPr lang="en-US">
                <a:uFillTx/>
              </a:rPr>
              <a:t>Click to edit Master text styles</a:t>
            </a:r>
          </a:p>
        </p:txBody>
      </p:sp>
      <p:sp>
        <p:nvSpPr>
          <p:cNvPr id="6" name="Content Placeholder 5"/>
          <p:cNvSpPr>
            <a:spLocks noGrp="1"/>
          </p:cNvSpPr>
          <p:nvPr>
            <p:ph sz="quarter" idx="4"/>
          </p:nvPr>
        </p:nvSpPr>
        <p:spPr>
          <a:xfrm>
            <a:off x="4754880" y="1828800"/>
            <a:ext cx="3931920" cy="2963466"/>
          </a:xfrm>
        </p:spPr>
        <p:txBody>
          <a:bodyPr/>
          <a:lstStyle>
            <a:lvl1pPr>
              <a:defRPr sz="2400">
                <a:uFillTx/>
              </a:defRPr>
            </a:lvl1pPr>
            <a:lvl2pPr>
              <a:defRPr sz="2000">
                <a:uFillTx/>
              </a:defRPr>
            </a:lvl2pPr>
            <a:lvl3pPr>
              <a:defRPr sz="1800">
                <a:uFillTx/>
              </a:defRPr>
            </a:lvl3pPr>
            <a:lvl4pPr>
              <a:defRPr sz="1600">
                <a:uFillTx/>
              </a:defRPr>
            </a:lvl4pPr>
            <a:lvl5pPr>
              <a:defRPr sz="1600">
                <a:uFillTx/>
              </a:defRPr>
            </a:lvl5pPr>
            <a:lvl6pPr>
              <a:defRPr sz="1600">
                <a:uFillTx/>
              </a:defRPr>
            </a:lvl6pPr>
            <a:lvl7pPr>
              <a:defRPr sz="1600">
                <a:uFillTx/>
              </a:defRPr>
            </a:lvl7pPr>
            <a:lvl8pPr>
              <a:defRPr sz="1600">
                <a:uFillTx/>
              </a:defRPr>
            </a:lvl8pPr>
            <a:lvl9pPr>
              <a:defRPr sz="1600">
                <a:uFillTx/>
              </a:defRPr>
            </a:lvl9pPr>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endParaRPr lang="en-US" dirty="0">
              <a:uFillTx/>
            </a:endParaRPr>
          </a:p>
        </p:txBody>
      </p:sp>
      <p:sp>
        <p:nvSpPr>
          <p:cNvPr id="7" name="Date Placeholder 6"/>
          <p:cNvSpPr>
            <a:spLocks noGrp="1"/>
          </p:cNvSpPr>
          <p:nvPr>
            <p:ph type="dt" sz="half" idx="10"/>
          </p:nvPr>
        </p:nvSpPr>
        <p:spPr>
          <a:xfrm>
            <a:off x="457200" y="13716"/>
            <a:ext cx="2895600" cy="246888"/>
          </a:xfrm>
          <a:prstGeom prst="rect">
            <a:avLst/>
          </a:prstGeom>
        </p:spPr>
        <p:txBody>
          <a:bodyPr/>
          <a:lstStyle/>
          <a:p>
            <a:fld id="{150972B2-CA5C-437D-87D0-8081271A9E4B}" type="datetime2">
              <a:rPr lang="en-US" smtClean="0">
                <a:uFillTx/>
              </a:rPr>
              <a:t>Wednesday, April 25, 2018</a:t>
            </a:fld>
            <a:endParaRPr lang="en-US">
              <a:uFillTx/>
            </a:endParaRPr>
          </a:p>
        </p:txBody>
      </p:sp>
      <p:sp>
        <p:nvSpPr>
          <p:cNvPr id="8" name="Footer Placeholder 7"/>
          <p:cNvSpPr>
            <a:spLocks noGrp="1"/>
          </p:cNvSpPr>
          <p:nvPr>
            <p:ph type="ftr" sz="quarter" idx="11"/>
          </p:nvPr>
        </p:nvSpPr>
        <p:spPr>
          <a:xfrm>
            <a:off x="3429000" y="13716"/>
            <a:ext cx="4114800" cy="246888"/>
          </a:xfrm>
          <a:prstGeom prst="rect">
            <a:avLst/>
          </a:prstGeom>
        </p:spPr>
        <p:txBody>
          <a:bodyPr/>
          <a:lstStyle/>
          <a:p>
            <a:pPr algn="r"/>
            <a:endParaRPr lang="en-US" dirty="0">
              <a:uFillTx/>
            </a:endParaRPr>
          </a:p>
        </p:txBody>
      </p:sp>
      <p:sp>
        <p:nvSpPr>
          <p:cNvPr id="9" name="Slide Number Placeholder 8"/>
          <p:cNvSpPr>
            <a:spLocks noGrp="1"/>
          </p:cNvSpPr>
          <p:nvPr>
            <p:ph type="sldNum" sz="quarter" idx="12"/>
          </p:nvPr>
        </p:nvSpPr>
        <p:spPr>
          <a:xfrm>
            <a:off x="7620000" y="13716"/>
            <a:ext cx="1066800" cy="246888"/>
          </a:xfrm>
          <a:prstGeom prst="rect">
            <a:avLst/>
          </a:prstGeom>
        </p:spPr>
        <p:txBody>
          <a:bodyPr/>
          <a:lstStyle/>
          <a:p>
            <a:fld id="{0CFEC368-1D7A-4F81-ABF6-AE0E36BAF64C}" type="slidenum">
              <a:rPr lang="en-US" smtClean="0">
                <a:uFillTx/>
              </a:rPr>
              <a:pPr/>
              <a:t>‹#›</a:t>
            </a:fld>
            <a:endParaRPr lang="en-US">
              <a:uFillTx/>
            </a:endParaRPr>
          </a:p>
        </p:txBody>
      </p:sp>
      <p:cxnSp>
        <p:nvCxnSpPr>
          <p:cNvPr id="11" name="Straight Connector 10"/>
          <p:cNvCxnSpPr/>
          <p:nvPr/>
        </p:nvCxnSpPr>
        <p:spPr>
          <a:xfrm rot="5400000">
            <a:off x="2806462" y="3034268"/>
            <a:ext cx="353187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uFillTx/>
              </a:rPr>
              <a:t>Click to edit Master title style</a:t>
            </a:r>
          </a:p>
        </p:txBody>
      </p:sp>
      <p:sp>
        <p:nvSpPr>
          <p:cNvPr id="3" name="Date Placeholder 2"/>
          <p:cNvSpPr>
            <a:spLocks noGrp="1"/>
          </p:cNvSpPr>
          <p:nvPr>
            <p:ph type="dt" sz="half" idx="10"/>
          </p:nvPr>
        </p:nvSpPr>
        <p:spPr>
          <a:xfrm>
            <a:off x="457200" y="13716"/>
            <a:ext cx="2895600" cy="246888"/>
          </a:xfrm>
          <a:prstGeom prst="rect">
            <a:avLst/>
          </a:prstGeom>
        </p:spPr>
        <p:txBody>
          <a:bodyPr/>
          <a:lstStyle/>
          <a:p>
            <a:fld id="{79CD4847-11EF-4466-A8AD-85CDB7B49118}" type="datetime2">
              <a:rPr lang="en-US" smtClean="0">
                <a:uFillTx/>
              </a:rPr>
              <a:t>Wednesday, April 25, 2018</a:t>
            </a:fld>
            <a:endParaRPr lang="en-US">
              <a:uFillTx/>
            </a:endParaRPr>
          </a:p>
        </p:txBody>
      </p:sp>
      <p:sp>
        <p:nvSpPr>
          <p:cNvPr id="4" name="Footer Placeholder 3"/>
          <p:cNvSpPr>
            <a:spLocks noGrp="1"/>
          </p:cNvSpPr>
          <p:nvPr>
            <p:ph type="ftr" sz="quarter" idx="11"/>
          </p:nvPr>
        </p:nvSpPr>
        <p:spPr>
          <a:xfrm>
            <a:off x="3429000" y="13716"/>
            <a:ext cx="4114800" cy="246888"/>
          </a:xfrm>
          <a:prstGeom prst="rect">
            <a:avLst/>
          </a:prstGeom>
        </p:spPr>
        <p:txBody>
          <a:bodyPr/>
          <a:lstStyle/>
          <a:p>
            <a:pPr algn="r"/>
            <a:endParaRPr lang="en-US" dirty="0">
              <a:uFillTx/>
            </a:endParaRPr>
          </a:p>
        </p:txBody>
      </p:sp>
      <p:sp>
        <p:nvSpPr>
          <p:cNvPr id="5" name="Slide Number Placeholder 4"/>
          <p:cNvSpPr>
            <a:spLocks noGrp="1"/>
          </p:cNvSpPr>
          <p:nvPr>
            <p:ph type="sldNum" sz="quarter" idx="12"/>
          </p:nvPr>
        </p:nvSpPr>
        <p:spPr>
          <a:xfrm>
            <a:off x="7620000" y="13716"/>
            <a:ext cx="1066800" cy="246888"/>
          </a:xfrm>
          <a:prstGeom prst="rect">
            <a:avLst/>
          </a:prstGeom>
        </p:spPr>
        <p:txBody>
          <a:bodyPr/>
          <a:lstStyle/>
          <a:p>
            <a:fld id="{0CFEC368-1D7A-4F81-ABF6-AE0E36BAF64C}" type="slidenum">
              <a:rPr lang="en-US" smtClean="0">
                <a:uFillTx/>
              </a:rPr>
              <a:pPr/>
              <a:t>‹#›</a:t>
            </a:fld>
            <a:endParaRPr lang="en-US">
              <a:uFillTx/>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13716"/>
            <a:ext cx="2895600" cy="246888"/>
          </a:xfrm>
          <a:prstGeom prst="rect">
            <a:avLst/>
          </a:prstGeom>
        </p:spPr>
        <p:txBody>
          <a:bodyPr/>
          <a:lstStyle/>
          <a:p>
            <a:fld id="{F168457A-3AB9-4880-8A0C-9F8524491207}" type="datetime2">
              <a:rPr lang="en-US" smtClean="0">
                <a:uFillTx/>
              </a:rPr>
              <a:t>Wednesday, April 25, 2018</a:t>
            </a:fld>
            <a:endParaRPr lang="en-US">
              <a:uFillTx/>
            </a:endParaRPr>
          </a:p>
        </p:txBody>
      </p:sp>
      <p:sp>
        <p:nvSpPr>
          <p:cNvPr id="3" name="Footer Placeholder 2"/>
          <p:cNvSpPr>
            <a:spLocks noGrp="1"/>
          </p:cNvSpPr>
          <p:nvPr>
            <p:ph type="ftr" sz="quarter" idx="11"/>
          </p:nvPr>
        </p:nvSpPr>
        <p:spPr>
          <a:xfrm>
            <a:off x="3429000" y="13716"/>
            <a:ext cx="4114800" cy="246888"/>
          </a:xfrm>
          <a:prstGeom prst="rect">
            <a:avLst/>
          </a:prstGeom>
        </p:spPr>
        <p:txBody>
          <a:bodyPr/>
          <a:lstStyle/>
          <a:p>
            <a:pPr algn="r"/>
            <a:endParaRPr lang="en-US" dirty="0">
              <a:uFillTx/>
            </a:endParaRPr>
          </a:p>
        </p:txBody>
      </p:sp>
      <p:sp>
        <p:nvSpPr>
          <p:cNvPr id="4" name="Slide Number Placeholder 3"/>
          <p:cNvSpPr>
            <a:spLocks noGrp="1"/>
          </p:cNvSpPr>
          <p:nvPr>
            <p:ph type="sldNum" sz="quarter" idx="12"/>
          </p:nvPr>
        </p:nvSpPr>
        <p:spPr>
          <a:xfrm>
            <a:off x="7620000" y="13716"/>
            <a:ext cx="1066800" cy="246888"/>
          </a:xfrm>
          <a:prstGeom prst="rect">
            <a:avLst/>
          </a:prstGeom>
        </p:spPr>
        <p:txBody>
          <a:bodyPr/>
          <a:lstStyle/>
          <a:p>
            <a:fld id="{0CFEC368-1D7A-4F81-ABF6-AE0E36BAF64C}" type="slidenum">
              <a:rPr lang="en-US" smtClean="0">
                <a:uFillTx/>
              </a:rPr>
              <a:pPr/>
              <a:t>‹#›</a:t>
            </a:fld>
            <a:endParaRPr lang="en-US">
              <a:uFillTx/>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594060"/>
            <a:ext cx="2139696" cy="946404"/>
          </a:xfrm>
        </p:spPr>
        <p:txBody>
          <a:bodyPr anchor="b">
            <a:noAutofit/>
          </a:bodyPr>
          <a:lstStyle>
            <a:lvl1pPr algn="l">
              <a:defRPr sz="2400" b="0">
                <a:uFillTx/>
              </a:defRPr>
            </a:lvl1pPr>
          </a:lstStyle>
          <a:p>
            <a:r>
              <a:rPr lang="en-US">
                <a:uFillTx/>
              </a:rPr>
              <a:t>Click to edit Master title style</a:t>
            </a:r>
            <a:endParaRPr lang="en-US" dirty="0">
              <a:uFillTx/>
            </a:endParaRPr>
          </a:p>
        </p:txBody>
      </p:sp>
      <p:sp>
        <p:nvSpPr>
          <p:cNvPr id="3" name="Content Placeholder 2"/>
          <p:cNvSpPr>
            <a:spLocks noGrp="1"/>
          </p:cNvSpPr>
          <p:nvPr>
            <p:ph idx="1"/>
          </p:nvPr>
        </p:nvSpPr>
        <p:spPr>
          <a:xfrm>
            <a:off x="2971800" y="594060"/>
            <a:ext cx="5715000" cy="4183380"/>
          </a:xfrm>
        </p:spPr>
        <p:txBody>
          <a:bodyPr/>
          <a:lstStyle>
            <a:lvl1pPr>
              <a:defRPr sz="3200">
                <a:uFillTx/>
              </a:defRPr>
            </a:lvl1pPr>
            <a:lvl2pPr>
              <a:defRPr sz="2800">
                <a:uFillTx/>
              </a:defRPr>
            </a:lvl2pPr>
            <a:lvl3pPr>
              <a:defRPr sz="2400">
                <a:uFillTx/>
              </a:defRPr>
            </a:lvl3pPr>
            <a:lvl4pPr>
              <a:defRPr sz="2000">
                <a:uFillTx/>
              </a:defRPr>
            </a:lvl4pPr>
            <a:lvl5pPr>
              <a:defRPr sz="2000">
                <a:uFillTx/>
              </a:defRPr>
            </a:lvl5pPr>
            <a:lvl6pPr>
              <a:defRPr sz="2000">
                <a:uFillTx/>
              </a:defRPr>
            </a:lvl6pPr>
            <a:lvl7pPr>
              <a:defRPr sz="2000">
                <a:uFillTx/>
              </a:defRPr>
            </a:lvl7pPr>
            <a:lvl8pPr>
              <a:defRPr sz="2000">
                <a:uFillTx/>
              </a:defRPr>
            </a:lvl8pPr>
            <a:lvl9pPr>
              <a:defRPr sz="2000">
                <a:uFillTx/>
              </a:defRPr>
            </a:lvl9pPr>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endParaRPr lang="en-US" dirty="0">
              <a:uFillTx/>
            </a:endParaRPr>
          </a:p>
        </p:txBody>
      </p:sp>
      <p:sp>
        <p:nvSpPr>
          <p:cNvPr id="4" name="Text Placeholder 3"/>
          <p:cNvSpPr>
            <a:spLocks noGrp="1"/>
          </p:cNvSpPr>
          <p:nvPr>
            <p:ph type="body" sz="half" idx="2"/>
          </p:nvPr>
        </p:nvSpPr>
        <p:spPr>
          <a:xfrm>
            <a:off x="457201" y="1597915"/>
            <a:ext cx="2139696" cy="3182711"/>
          </a:xfrm>
        </p:spPr>
        <p:txBody>
          <a:bodyPr/>
          <a:lstStyle>
            <a:lvl1pPr marL="0" indent="0">
              <a:buNone/>
              <a:defRPr sz="1400">
                <a:uFillTx/>
              </a:defRPr>
            </a:lvl1pPr>
            <a:lvl2pPr marL="457200" indent="0">
              <a:buNone/>
              <a:defRPr sz="1200">
                <a:uFillTx/>
              </a:defRPr>
            </a:lvl2pPr>
            <a:lvl3pPr marL="914400" indent="0">
              <a:buNone/>
              <a:defRPr sz="1000">
                <a:uFillTx/>
              </a:defRPr>
            </a:lvl3pPr>
            <a:lvl4pPr marL="1371600" indent="0">
              <a:buNone/>
              <a:defRPr sz="900">
                <a:uFillTx/>
              </a:defRPr>
            </a:lvl4pPr>
            <a:lvl5pPr marL="1828800" indent="0">
              <a:buNone/>
              <a:defRPr sz="900">
                <a:uFillTx/>
              </a:defRPr>
            </a:lvl5pPr>
            <a:lvl6pPr marL="2286000" indent="0">
              <a:buNone/>
              <a:defRPr sz="900">
                <a:uFillTx/>
              </a:defRPr>
            </a:lvl6pPr>
            <a:lvl7pPr marL="2743200" indent="0">
              <a:buNone/>
              <a:defRPr sz="900">
                <a:uFillTx/>
              </a:defRPr>
            </a:lvl7pPr>
            <a:lvl8pPr marL="3200400" indent="0">
              <a:buNone/>
              <a:defRPr sz="900">
                <a:uFillTx/>
              </a:defRPr>
            </a:lvl8pPr>
            <a:lvl9pPr marL="3657600" indent="0">
              <a:buNone/>
              <a:defRPr sz="900">
                <a:uFillTx/>
              </a:defRPr>
            </a:lvl9pPr>
          </a:lstStyle>
          <a:p>
            <a:pPr lvl="0"/>
            <a:r>
              <a:rPr lang="en-US">
                <a:uFillTx/>
              </a:rPr>
              <a:t>Click to edit Master text styles</a:t>
            </a:r>
          </a:p>
        </p:txBody>
      </p:sp>
      <p:sp>
        <p:nvSpPr>
          <p:cNvPr id="5" name="Date Placeholder 4"/>
          <p:cNvSpPr>
            <a:spLocks noGrp="1"/>
          </p:cNvSpPr>
          <p:nvPr>
            <p:ph type="dt" sz="half" idx="10"/>
          </p:nvPr>
        </p:nvSpPr>
        <p:spPr>
          <a:xfrm>
            <a:off x="457200" y="13716"/>
            <a:ext cx="2895600" cy="246888"/>
          </a:xfrm>
          <a:prstGeom prst="rect">
            <a:avLst/>
          </a:prstGeom>
        </p:spPr>
        <p:txBody>
          <a:bodyPr/>
          <a:lstStyle/>
          <a:p>
            <a:fld id="{3FE976D3-5B7F-4300-ABED-C91F1B2AE209}" type="datetime2">
              <a:rPr lang="en-US" smtClean="0">
                <a:uFillTx/>
              </a:rPr>
              <a:t>Wednesday, April 25, 2018</a:t>
            </a:fld>
            <a:endParaRPr lang="en-US">
              <a:uFillTx/>
            </a:endParaRPr>
          </a:p>
        </p:txBody>
      </p:sp>
      <p:sp>
        <p:nvSpPr>
          <p:cNvPr id="6" name="Footer Placeholder 5"/>
          <p:cNvSpPr>
            <a:spLocks noGrp="1"/>
          </p:cNvSpPr>
          <p:nvPr>
            <p:ph type="ftr" sz="quarter" idx="11"/>
          </p:nvPr>
        </p:nvSpPr>
        <p:spPr>
          <a:xfrm>
            <a:off x="3429000" y="13716"/>
            <a:ext cx="4114800" cy="246888"/>
          </a:xfrm>
          <a:prstGeom prst="rect">
            <a:avLst/>
          </a:prstGeom>
        </p:spPr>
        <p:txBody>
          <a:bodyPr/>
          <a:lstStyle/>
          <a:p>
            <a:pPr algn="r"/>
            <a:endParaRPr lang="en-US" dirty="0">
              <a:uFillTx/>
            </a:endParaRPr>
          </a:p>
        </p:txBody>
      </p:sp>
      <p:sp>
        <p:nvSpPr>
          <p:cNvPr id="7" name="Slide Number Placeholder 6"/>
          <p:cNvSpPr>
            <a:spLocks noGrp="1"/>
          </p:cNvSpPr>
          <p:nvPr>
            <p:ph type="sldNum" sz="quarter" idx="12"/>
          </p:nvPr>
        </p:nvSpPr>
        <p:spPr>
          <a:xfrm>
            <a:off x="7620000" y="13716"/>
            <a:ext cx="1066800" cy="246888"/>
          </a:xfrm>
          <a:prstGeom prst="rect">
            <a:avLst/>
          </a:prstGeom>
        </p:spPr>
        <p:txBody>
          <a:bodyPr/>
          <a:lstStyle/>
          <a:p>
            <a:fld id="{0CFEC368-1D7A-4F81-ABF6-AE0E36BAF64C}" type="slidenum">
              <a:rPr lang="en-US" smtClean="0">
                <a:uFillTx/>
              </a:rPr>
              <a:pPr/>
              <a:t>‹#›</a:t>
            </a:fld>
            <a:endParaRPr lang="en-US">
              <a:uFillTx/>
            </a:endParaRPr>
          </a:p>
        </p:txBody>
      </p:sp>
      <p:cxnSp>
        <p:nvCxnSpPr>
          <p:cNvPr id="9" name="Straight Connector 8"/>
          <p:cNvCxnSpPr/>
          <p:nvPr/>
        </p:nvCxnSpPr>
        <p:spPr>
          <a:xfrm rot="5400000">
            <a:off x="684114" y="2684956"/>
            <a:ext cx="418338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594360"/>
            <a:ext cx="2142680" cy="948690"/>
          </a:xfrm>
        </p:spPr>
        <p:txBody>
          <a:bodyPr anchor="b">
            <a:normAutofit/>
          </a:bodyPr>
          <a:lstStyle>
            <a:lvl1pPr algn="l">
              <a:defRPr sz="2400" b="0">
                <a:uFillTx/>
              </a:defRPr>
            </a:lvl1pPr>
          </a:lstStyle>
          <a:p>
            <a:r>
              <a:rPr lang="en-US">
                <a:uFillTx/>
              </a:rPr>
              <a:t>Click to edit Master title style</a:t>
            </a:r>
            <a:endParaRPr lang="en-US" dirty="0">
              <a:uFillTx/>
            </a:endParaRPr>
          </a:p>
        </p:txBody>
      </p:sp>
      <p:sp>
        <p:nvSpPr>
          <p:cNvPr id="3" name="Picture Placeholder 2"/>
          <p:cNvSpPr>
            <a:spLocks noGrp="1"/>
          </p:cNvSpPr>
          <p:nvPr>
            <p:ph type="pic" idx="1"/>
          </p:nvPr>
        </p:nvSpPr>
        <p:spPr>
          <a:xfrm>
            <a:off x="2858610" y="628651"/>
            <a:ext cx="5904390" cy="4125342"/>
          </a:xfrm>
          <a:solidFill>
            <a:schemeClr val="bg2"/>
          </a:solidFill>
          <a:ln w="76200">
            <a:solidFill>
              <a:srgbClr val="FFFFFF"/>
            </a:solidFill>
            <a:miter lim="800000"/>
          </a:ln>
          <a:effectLst>
            <a:outerShdw blurRad="50800" dist="12700" dir="5400000" algn="t" rotWithShape="0">
              <a:srgbClr val="000000">
                <a:alpha val="59000"/>
              </a:srgbClr>
            </a:outerShdw>
          </a:effectLst>
        </p:spPr>
        <p:txBody>
          <a:bodyPr/>
          <a:lstStyle>
            <a:lvl1pPr marL="0" indent="0">
              <a:buNone/>
              <a:defRPr sz="3200">
                <a:uFillTx/>
              </a:defRPr>
            </a:lvl1pPr>
            <a:lvl2pPr marL="457200" indent="0">
              <a:buNone/>
              <a:defRPr sz="2800">
                <a:uFillTx/>
              </a:defRPr>
            </a:lvl2pPr>
            <a:lvl3pPr marL="914400" indent="0">
              <a:buNone/>
              <a:defRPr sz="2400">
                <a:uFillTx/>
              </a:defRPr>
            </a:lvl3pPr>
            <a:lvl4pPr marL="1371600" indent="0">
              <a:buNone/>
              <a:defRPr sz="2000">
                <a:uFillTx/>
              </a:defRPr>
            </a:lvl4pPr>
            <a:lvl5pPr marL="1828800" indent="0">
              <a:buNone/>
              <a:defRPr sz="2000">
                <a:uFillTx/>
              </a:defRPr>
            </a:lvl5pPr>
            <a:lvl6pPr marL="2286000" indent="0">
              <a:buNone/>
              <a:defRPr sz="2000">
                <a:uFillTx/>
              </a:defRPr>
            </a:lvl6pPr>
            <a:lvl7pPr marL="2743200" indent="0">
              <a:buNone/>
              <a:defRPr sz="2000">
                <a:uFillTx/>
              </a:defRPr>
            </a:lvl7pPr>
            <a:lvl8pPr marL="3200400" indent="0">
              <a:buNone/>
              <a:defRPr sz="2000">
                <a:uFillTx/>
              </a:defRPr>
            </a:lvl8pPr>
            <a:lvl9pPr marL="3657600" indent="0">
              <a:buNone/>
              <a:defRPr sz="2000">
                <a:uFillTx/>
              </a:defRPr>
            </a:lvl9pPr>
          </a:lstStyle>
          <a:p>
            <a:r>
              <a:rPr lang="en-US">
                <a:uFillTx/>
              </a:rPr>
              <a:t>Drag picture to placeholder or click icon to add</a:t>
            </a:r>
            <a:endParaRPr lang="en-US" dirty="0">
              <a:uFillTx/>
            </a:endParaRPr>
          </a:p>
        </p:txBody>
      </p:sp>
      <p:sp>
        <p:nvSpPr>
          <p:cNvPr id="4" name="Text Placeholder 3"/>
          <p:cNvSpPr>
            <a:spLocks noGrp="1"/>
          </p:cNvSpPr>
          <p:nvPr>
            <p:ph type="body" sz="half" idx="2"/>
          </p:nvPr>
        </p:nvSpPr>
        <p:spPr>
          <a:xfrm>
            <a:off x="457200" y="1600200"/>
            <a:ext cx="2139696" cy="3182112"/>
          </a:xfrm>
        </p:spPr>
        <p:txBody>
          <a:bodyPr/>
          <a:lstStyle>
            <a:lvl1pPr marL="0" indent="0">
              <a:buNone/>
              <a:defRPr sz="1400">
                <a:uFillTx/>
              </a:defRPr>
            </a:lvl1pPr>
            <a:lvl2pPr marL="457200" indent="0">
              <a:buNone/>
              <a:defRPr sz="1200">
                <a:uFillTx/>
              </a:defRPr>
            </a:lvl2pPr>
            <a:lvl3pPr marL="914400" indent="0">
              <a:buNone/>
              <a:defRPr sz="1000">
                <a:uFillTx/>
              </a:defRPr>
            </a:lvl3pPr>
            <a:lvl4pPr marL="1371600" indent="0">
              <a:buNone/>
              <a:defRPr sz="900">
                <a:uFillTx/>
              </a:defRPr>
            </a:lvl4pPr>
            <a:lvl5pPr marL="1828800" indent="0">
              <a:buNone/>
              <a:defRPr sz="900">
                <a:uFillTx/>
              </a:defRPr>
            </a:lvl5pPr>
            <a:lvl6pPr marL="2286000" indent="0">
              <a:buNone/>
              <a:defRPr sz="900">
                <a:uFillTx/>
              </a:defRPr>
            </a:lvl6pPr>
            <a:lvl7pPr marL="2743200" indent="0">
              <a:buNone/>
              <a:defRPr sz="900">
                <a:uFillTx/>
              </a:defRPr>
            </a:lvl7pPr>
            <a:lvl8pPr marL="3200400" indent="0">
              <a:buNone/>
              <a:defRPr sz="900">
                <a:uFillTx/>
              </a:defRPr>
            </a:lvl8pPr>
            <a:lvl9pPr marL="3657600" indent="0">
              <a:buNone/>
              <a:defRPr sz="900">
                <a:uFillTx/>
              </a:defRPr>
            </a:lvl9pPr>
          </a:lstStyle>
          <a:p>
            <a:pPr lvl="0"/>
            <a:r>
              <a:rPr lang="en-US">
                <a:uFillTx/>
              </a:rPr>
              <a:t>Click to edit Master text styles</a:t>
            </a:r>
          </a:p>
        </p:txBody>
      </p:sp>
      <p:sp>
        <p:nvSpPr>
          <p:cNvPr id="5" name="Date Placeholder 4"/>
          <p:cNvSpPr>
            <a:spLocks noGrp="1"/>
          </p:cNvSpPr>
          <p:nvPr>
            <p:ph type="dt" sz="half" idx="10"/>
          </p:nvPr>
        </p:nvSpPr>
        <p:spPr>
          <a:xfrm>
            <a:off x="457200" y="13716"/>
            <a:ext cx="2895600" cy="246888"/>
          </a:xfrm>
          <a:prstGeom prst="rect">
            <a:avLst/>
          </a:prstGeom>
        </p:spPr>
        <p:txBody>
          <a:bodyPr/>
          <a:lstStyle/>
          <a:p>
            <a:fld id="{EBDC1E59-17DD-41CE-97CA-624A472382D4}" type="datetime2">
              <a:rPr lang="en-US" smtClean="0">
                <a:uFillTx/>
              </a:rPr>
              <a:t>Wednesday, April 25, 2018</a:t>
            </a:fld>
            <a:endParaRPr lang="en-US">
              <a:uFillTx/>
            </a:endParaRPr>
          </a:p>
        </p:txBody>
      </p:sp>
      <p:sp>
        <p:nvSpPr>
          <p:cNvPr id="6" name="Footer Placeholder 5"/>
          <p:cNvSpPr>
            <a:spLocks noGrp="1"/>
          </p:cNvSpPr>
          <p:nvPr>
            <p:ph type="ftr" sz="quarter" idx="11"/>
          </p:nvPr>
        </p:nvSpPr>
        <p:spPr>
          <a:xfrm>
            <a:off x="3429000" y="13716"/>
            <a:ext cx="4114800" cy="246888"/>
          </a:xfrm>
          <a:prstGeom prst="rect">
            <a:avLst/>
          </a:prstGeom>
        </p:spPr>
        <p:txBody>
          <a:bodyPr/>
          <a:lstStyle/>
          <a:p>
            <a:pPr algn="r"/>
            <a:endParaRPr lang="en-US" dirty="0">
              <a:uFillTx/>
            </a:endParaRPr>
          </a:p>
        </p:txBody>
      </p:sp>
      <p:sp>
        <p:nvSpPr>
          <p:cNvPr id="7" name="Slide Number Placeholder 6"/>
          <p:cNvSpPr>
            <a:spLocks noGrp="1"/>
          </p:cNvSpPr>
          <p:nvPr>
            <p:ph type="sldNum" sz="quarter" idx="12"/>
          </p:nvPr>
        </p:nvSpPr>
        <p:spPr>
          <a:xfrm>
            <a:off x="7620000" y="13716"/>
            <a:ext cx="1066800" cy="246888"/>
          </a:xfrm>
          <a:prstGeom prst="rect">
            <a:avLst/>
          </a:prstGeom>
        </p:spPr>
        <p:txBody>
          <a:bodyPr/>
          <a:lstStyle/>
          <a:p>
            <a:fld id="{0CFEC368-1D7A-4F81-ABF6-AE0E36BAF64C}" type="slidenum">
              <a:rPr lang="en-US" smtClean="0">
                <a:uFillTx/>
              </a:rPr>
              <a:pPr/>
              <a:t>‹#›</a:t>
            </a:fld>
            <a:endParaRPr lang="en-US">
              <a:uFillTx/>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g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Picture 12" descr="PLAYA2.jpg"/>
          <p:cNvPicPr>
            <a:picLocks noChangeAspect="1"/>
          </p:cNvPicPr>
          <p:nvPr userDrawn="1"/>
        </p:nvPicPr>
        <p:blipFill>
          <a:blip r:embed="rId13">
            <a:alphaModFix amt="65000"/>
          </a:blip>
          <a:stretch>
            <a:fillRect/>
          </a:stretch>
        </p:blipFill>
        <p:spPr>
          <a:xfrm>
            <a:off x="0" y="0"/>
            <a:ext cx="9144000" cy="5143500"/>
          </a:xfrm>
          <a:prstGeom prst="rect">
            <a:avLst/>
          </a:prstGeom>
        </p:spPr>
      </p:pic>
      <p:sp>
        <p:nvSpPr>
          <p:cNvPr id="2" name="Title Placeholder 1"/>
          <p:cNvSpPr>
            <a:spLocks noGrp="1"/>
          </p:cNvSpPr>
          <p:nvPr>
            <p:ph type="title"/>
          </p:nvPr>
        </p:nvSpPr>
        <p:spPr>
          <a:xfrm>
            <a:off x="457200" y="400050"/>
            <a:ext cx="8229600" cy="742950"/>
          </a:xfrm>
          <a:prstGeom prst="rect">
            <a:avLst/>
          </a:prstGeom>
        </p:spPr>
        <p:txBody>
          <a:bodyPr vert="horz" lIns="91440" tIns="45720" rIns="91440" bIns="45720" rtlCol="0" anchor="ctr">
            <a:normAutofit/>
          </a:bodyPr>
          <a:lstStyle/>
          <a:p>
            <a:r>
              <a:rPr lang="en-US" dirty="0">
                <a:uFillTx/>
              </a:rPr>
              <a:t>Click to edit Master title style</a:t>
            </a:r>
          </a:p>
        </p:txBody>
      </p:sp>
      <p:sp>
        <p:nvSpPr>
          <p:cNvPr id="3" name="Text Placeholder 2"/>
          <p:cNvSpPr>
            <a:spLocks noGrp="1"/>
          </p:cNvSpPr>
          <p:nvPr>
            <p:ph type="body" idx="1"/>
          </p:nvPr>
        </p:nvSpPr>
        <p:spPr>
          <a:xfrm>
            <a:off x="457200" y="1200150"/>
            <a:ext cx="8229600" cy="3657600"/>
          </a:xfrm>
          <a:prstGeom prst="rect">
            <a:avLst/>
          </a:prstGeom>
        </p:spPr>
        <p:txBody>
          <a:bodyPr vert="horz" lIns="91440" tIns="45720" rIns="91440" bIns="45720" rtlCol="0">
            <a:normAutofit/>
          </a:bodyPr>
          <a:lstStyle/>
          <a:p>
            <a:pPr lvl="0"/>
            <a:r>
              <a:rPr lang="en-US" dirty="0">
                <a:uFillTx/>
              </a:rPr>
              <a:t>Click to edit Master text styles</a:t>
            </a:r>
          </a:p>
          <a:p>
            <a:pPr lvl="1"/>
            <a:r>
              <a:rPr lang="en-US" dirty="0">
                <a:uFillTx/>
              </a:rPr>
              <a:t>Second level</a:t>
            </a:r>
          </a:p>
          <a:p>
            <a:pPr lvl="2"/>
            <a:r>
              <a:rPr lang="en-US" dirty="0">
                <a:uFillTx/>
              </a:rPr>
              <a:t>Third level</a:t>
            </a:r>
          </a:p>
          <a:p>
            <a:pPr lvl="3"/>
            <a:r>
              <a:rPr lang="en-US" dirty="0">
                <a:uFillTx/>
              </a:rPr>
              <a:t>Fourth level</a:t>
            </a:r>
          </a:p>
          <a:p>
            <a:pPr lvl="4"/>
            <a:r>
              <a:rPr lang="en-US" dirty="0">
                <a:uFillTx/>
              </a:rPr>
              <a:t>Fifth level</a:t>
            </a:r>
          </a:p>
        </p:txBody>
      </p:sp>
      <p:pic>
        <p:nvPicPr>
          <p:cNvPr id="11" name="Picture 10" descr="logo_clear.gif"/>
          <p:cNvPicPr>
            <a:picLocks noChangeAspect="1"/>
          </p:cNvPicPr>
          <p:nvPr userDrawn="1"/>
        </p:nvPicPr>
        <p:blipFill>
          <a:blip r:embed="rId14"/>
          <a:stretch>
            <a:fillRect/>
          </a:stretch>
        </p:blipFill>
        <p:spPr>
          <a:xfrm>
            <a:off x="8406964" y="3788673"/>
            <a:ext cx="575605" cy="1257959"/>
          </a:xfrm>
          <a:prstGeom prst="rect">
            <a:avLst/>
          </a:prstGeom>
        </p:spPr>
      </p:pic>
      <p:sp>
        <p:nvSpPr>
          <p:cNvPr id="12" name="Slide Number Placeholder 5"/>
          <p:cNvSpPr txBox="1">
            <a:spLocks/>
          </p:cNvSpPr>
          <p:nvPr userDrawn="1"/>
        </p:nvSpPr>
        <p:spPr>
          <a:xfrm>
            <a:off x="8441463" y="4801247"/>
            <a:ext cx="490673" cy="364295"/>
          </a:xfrm>
          <a:prstGeom prst="rect">
            <a:avLst/>
          </a:prstGeom>
        </p:spPr>
        <p:txBody>
          <a:bodyPr/>
          <a:lstStyle>
            <a:defPPr>
              <a:defRPr lang="en-US">
                <a:uFillTx/>
              </a:defRPr>
            </a:defPPr>
            <a:lvl1pPr marL="0" algn="l" defTabSz="914400" rtl="0" eaLnBrk="1" latinLnBrk="0" hangingPunct="1">
              <a:defRPr sz="1800" kern="1200">
                <a:solidFill>
                  <a:schemeClr val="tx1"/>
                </a:solidFill>
                <a:uFillTx/>
                <a:latin typeface="+mn-lt"/>
                <a:ea typeface="+mn-ea"/>
                <a:cs typeface="+mn-cs"/>
              </a:defRPr>
            </a:lvl1pPr>
            <a:lvl2pPr marL="457200" algn="l" defTabSz="914400" rtl="0" eaLnBrk="1" latinLnBrk="0" hangingPunct="1">
              <a:defRPr sz="1800" kern="1200">
                <a:solidFill>
                  <a:schemeClr val="tx1"/>
                </a:solidFill>
                <a:uFillTx/>
                <a:latin typeface="+mn-lt"/>
                <a:ea typeface="+mn-ea"/>
                <a:cs typeface="+mn-cs"/>
              </a:defRPr>
            </a:lvl2pPr>
            <a:lvl3pPr marL="914400" algn="l" defTabSz="914400" rtl="0" eaLnBrk="1" latinLnBrk="0" hangingPunct="1">
              <a:defRPr sz="1800" kern="1200">
                <a:solidFill>
                  <a:schemeClr val="tx1"/>
                </a:solidFill>
                <a:uFillTx/>
                <a:latin typeface="+mn-lt"/>
                <a:ea typeface="+mn-ea"/>
                <a:cs typeface="+mn-cs"/>
              </a:defRPr>
            </a:lvl3pPr>
            <a:lvl4pPr marL="1371600" algn="l" defTabSz="914400" rtl="0" eaLnBrk="1" latinLnBrk="0" hangingPunct="1">
              <a:defRPr sz="1800" kern="1200">
                <a:solidFill>
                  <a:schemeClr val="tx1"/>
                </a:solidFill>
                <a:uFillTx/>
                <a:latin typeface="+mn-lt"/>
                <a:ea typeface="+mn-ea"/>
                <a:cs typeface="+mn-cs"/>
              </a:defRPr>
            </a:lvl4pPr>
            <a:lvl5pPr marL="1828800" algn="l" defTabSz="914400" rtl="0" eaLnBrk="1" latinLnBrk="0" hangingPunct="1">
              <a:defRPr sz="1800" kern="1200">
                <a:solidFill>
                  <a:schemeClr val="tx1"/>
                </a:solidFill>
                <a:uFillTx/>
                <a:latin typeface="+mn-lt"/>
                <a:ea typeface="+mn-ea"/>
                <a:cs typeface="+mn-cs"/>
              </a:defRPr>
            </a:lvl5pPr>
            <a:lvl6pPr marL="2286000" algn="l" defTabSz="914400" rtl="0" eaLnBrk="1" latinLnBrk="0" hangingPunct="1">
              <a:defRPr sz="1800" kern="1200">
                <a:solidFill>
                  <a:schemeClr val="tx1"/>
                </a:solidFill>
                <a:uFillTx/>
                <a:latin typeface="+mn-lt"/>
                <a:ea typeface="+mn-ea"/>
                <a:cs typeface="+mn-cs"/>
              </a:defRPr>
            </a:lvl6pPr>
            <a:lvl7pPr marL="2743200" algn="l" defTabSz="914400" rtl="0" eaLnBrk="1" latinLnBrk="0" hangingPunct="1">
              <a:defRPr sz="1800" kern="1200">
                <a:solidFill>
                  <a:schemeClr val="tx1"/>
                </a:solidFill>
                <a:uFillTx/>
                <a:latin typeface="+mn-lt"/>
                <a:ea typeface="+mn-ea"/>
                <a:cs typeface="+mn-cs"/>
              </a:defRPr>
            </a:lvl7pPr>
            <a:lvl8pPr marL="3200400" algn="l" defTabSz="914400" rtl="0" eaLnBrk="1" latinLnBrk="0" hangingPunct="1">
              <a:defRPr sz="1800" kern="1200">
                <a:solidFill>
                  <a:schemeClr val="tx1"/>
                </a:solidFill>
                <a:uFillTx/>
                <a:latin typeface="+mn-lt"/>
                <a:ea typeface="+mn-ea"/>
                <a:cs typeface="+mn-cs"/>
              </a:defRPr>
            </a:lvl8pPr>
            <a:lvl9pPr marL="3657600" algn="l" defTabSz="914400" rtl="0" eaLnBrk="1" latinLnBrk="0" hangingPunct="1">
              <a:defRPr sz="1800" kern="1200">
                <a:solidFill>
                  <a:schemeClr val="tx1"/>
                </a:solidFill>
                <a:uFillTx/>
                <a:latin typeface="+mn-lt"/>
                <a:ea typeface="+mn-ea"/>
                <a:cs typeface="+mn-cs"/>
              </a:defRPr>
            </a:lvl9pPr>
          </a:lstStyle>
          <a:p>
            <a:pPr algn="ctr"/>
            <a:endParaRPr lang="en-US" dirty="0">
              <a:uFillTx/>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spcBef>
          <a:spcPct val="0"/>
        </a:spcBef>
        <a:buNone/>
        <a:defRPr sz="4000" kern="1200" spc="-100" baseline="0">
          <a:solidFill>
            <a:schemeClr val="tx2"/>
          </a:solidFill>
          <a:uFillTx/>
          <a:latin typeface="+mj-lt"/>
          <a:ea typeface="+mj-ea"/>
          <a:cs typeface="Marker Felt"/>
        </a:defRPr>
      </a:lvl1pPr>
    </p:titleStyle>
    <p:bodyStyle>
      <a:lvl1pPr marL="182880" indent="-182880" algn="l" defTabSz="914400" rtl="0" eaLnBrk="1" latinLnBrk="0" hangingPunct="1">
        <a:spcBef>
          <a:spcPct val="20000"/>
        </a:spcBef>
        <a:buClr>
          <a:schemeClr val="tx2"/>
        </a:buClr>
        <a:buSzPct val="85000"/>
        <a:buFont typeface="Arial" pitchFamily="34" charset="0"/>
        <a:buChar char="•"/>
        <a:defRPr sz="2400" kern="1200">
          <a:solidFill>
            <a:schemeClr val="tx1"/>
          </a:solidFill>
          <a:uFillTx/>
          <a:latin typeface="Arial Rounded MT Bold"/>
          <a:ea typeface="+mn-ea"/>
          <a:cs typeface="Arial Rounded MT Bold"/>
        </a:defRPr>
      </a:lvl1pPr>
      <a:lvl2pPr marL="457200" indent="-182880" algn="l" defTabSz="914400" rtl="0" eaLnBrk="1" latinLnBrk="0" hangingPunct="1">
        <a:spcBef>
          <a:spcPct val="20000"/>
        </a:spcBef>
        <a:buClr>
          <a:schemeClr val="tx2"/>
        </a:buClr>
        <a:buSzPct val="85000"/>
        <a:buFont typeface="Arial" pitchFamily="34" charset="0"/>
        <a:buChar char="•"/>
        <a:defRPr sz="2000" kern="1200">
          <a:solidFill>
            <a:schemeClr val="tx1"/>
          </a:solidFill>
          <a:uFillTx/>
          <a:latin typeface="Arial Rounded MT Bold"/>
          <a:ea typeface="+mn-ea"/>
          <a:cs typeface="Arial Rounded MT Bold"/>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uFillTx/>
          <a:latin typeface="Arial Rounded MT Bold"/>
          <a:ea typeface="+mn-ea"/>
          <a:cs typeface="Arial Rounded MT Bold"/>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uFillTx/>
          <a:latin typeface="Arial Rounded MT Bold"/>
          <a:ea typeface="+mn-ea"/>
          <a:cs typeface="Arial Rounded MT Bold"/>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uFillTx/>
          <a:latin typeface="Arial Rounded MT Bold"/>
          <a:ea typeface="+mn-ea"/>
          <a:cs typeface="Arial Rounded MT Bold"/>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uFillTx/>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uFillTx/>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uFillTx/>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uFillTx/>
          <a:latin typeface="+mn-lt"/>
          <a:ea typeface="+mn-ea"/>
          <a:cs typeface="+mn-cs"/>
        </a:defRPr>
      </a:lvl9pPr>
    </p:bodyStyle>
    <p:otherStyle>
      <a:defPPr>
        <a:defRPr lang="en-US">
          <a:uFillTx/>
        </a:defRPr>
      </a:defPPr>
      <a:lvl1pPr marL="0" algn="l" defTabSz="914400" rtl="0" eaLnBrk="1" latinLnBrk="0" hangingPunct="1">
        <a:defRPr sz="1800" kern="1200">
          <a:solidFill>
            <a:schemeClr val="tx1"/>
          </a:solidFill>
          <a:uFillTx/>
          <a:latin typeface="+mn-lt"/>
          <a:ea typeface="+mn-ea"/>
          <a:cs typeface="+mn-cs"/>
        </a:defRPr>
      </a:lvl1pPr>
      <a:lvl2pPr marL="457200" algn="l" defTabSz="914400" rtl="0" eaLnBrk="1" latinLnBrk="0" hangingPunct="1">
        <a:defRPr sz="1800" kern="1200">
          <a:solidFill>
            <a:schemeClr val="tx1"/>
          </a:solidFill>
          <a:uFillTx/>
          <a:latin typeface="+mn-lt"/>
          <a:ea typeface="+mn-ea"/>
          <a:cs typeface="+mn-cs"/>
        </a:defRPr>
      </a:lvl2pPr>
      <a:lvl3pPr marL="914400" algn="l" defTabSz="914400" rtl="0" eaLnBrk="1" latinLnBrk="0" hangingPunct="1">
        <a:defRPr sz="1800" kern="1200">
          <a:solidFill>
            <a:schemeClr val="tx1"/>
          </a:solidFill>
          <a:uFillTx/>
          <a:latin typeface="+mn-lt"/>
          <a:ea typeface="+mn-ea"/>
          <a:cs typeface="+mn-cs"/>
        </a:defRPr>
      </a:lvl3pPr>
      <a:lvl4pPr marL="1371600" algn="l" defTabSz="914400" rtl="0" eaLnBrk="1" latinLnBrk="0" hangingPunct="1">
        <a:defRPr sz="1800" kern="1200">
          <a:solidFill>
            <a:schemeClr val="tx1"/>
          </a:solidFill>
          <a:uFillTx/>
          <a:latin typeface="+mn-lt"/>
          <a:ea typeface="+mn-ea"/>
          <a:cs typeface="+mn-cs"/>
        </a:defRPr>
      </a:lvl4pPr>
      <a:lvl5pPr marL="1828800" algn="l" defTabSz="914400" rtl="0" eaLnBrk="1" latinLnBrk="0" hangingPunct="1">
        <a:defRPr sz="1800" kern="1200">
          <a:solidFill>
            <a:schemeClr val="tx1"/>
          </a:solidFill>
          <a:uFillTx/>
          <a:latin typeface="+mn-lt"/>
          <a:ea typeface="+mn-ea"/>
          <a:cs typeface="+mn-cs"/>
        </a:defRPr>
      </a:lvl5pPr>
      <a:lvl6pPr marL="2286000" algn="l" defTabSz="914400" rtl="0" eaLnBrk="1" latinLnBrk="0" hangingPunct="1">
        <a:defRPr sz="1800" kern="1200">
          <a:solidFill>
            <a:schemeClr val="tx1"/>
          </a:solidFill>
          <a:uFillTx/>
          <a:latin typeface="+mn-lt"/>
          <a:ea typeface="+mn-ea"/>
          <a:cs typeface="+mn-cs"/>
        </a:defRPr>
      </a:lvl6pPr>
      <a:lvl7pPr marL="2743200" algn="l" defTabSz="914400" rtl="0" eaLnBrk="1" latinLnBrk="0" hangingPunct="1">
        <a:defRPr sz="1800" kern="1200">
          <a:solidFill>
            <a:schemeClr val="tx1"/>
          </a:solidFill>
          <a:uFillTx/>
          <a:latin typeface="+mn-lt"/>
          <a:ea typeface="+mn-ea"/>
          <a:cs typeface="+mn-cs"/>
        </a:defRPr>
      </a:lvl7pPr>
      <a:lvl8pPr marL="3200400" algn="l" defTabSz="914400" rtl="0" eaLnBrk="1" latinLnBrk="0" hangingPunct="1">
        <a:defRPr sz="1800" kern="1200">
          <a:solidFill>
            <a:schemeClr val="tx1"/>
          </a:solidFill>
          <a:uFillTx/>
          <a:latin typeface="+mn-lt"/>
          <a:ea typeface="+mn-ea"/>
          <a:cs typeface="+mn-cs"/>
        </a:defRPr>
      </a:lvl8pPr>
      <a:lvl9pPr marL="3657600" algn="l" defTabSz="914400" rtl="0" eaLnBrk="1" latinLnBrk="0" hangingPunct="1">
        <a:defRPr sz="1800" kern="1200">
          <a:solidFill>
            <a:schemeClr val="tx1"/>
          </a:solidFill>
          <a:uFillTx/>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www.burningman.org" TargetMode="External"/><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hyperlink" Target="http://www.burningman.org/event/preparation/videos/" TargetMode="Externa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a:spLocks/>
          </p:cNvSpPr>
          <p:nvPr/>
        </p:nvSpPr>
        <p:spPr>
          <a:xfrm>
            <a:off x="662709" y="2594265"/>
            <a:ext cx="791013" cy="791013"/>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uFillTx/>
            </a:endParaRPr>
          </a:p>
        </p:txBody>
      </p:sp>
      <p:sp>
        <p:nvSpPr>
          <p:cNvPr id="2" name="Title 1"/>
          <p:cNvSpPr>
            <a:spLocks noGrp="1"/>
          </p:cNvSpPr>
          <p:nvPr>
            <p:ph type="ctrTitle"/>
          </p:nvPr>
        </p:nvSpPr>
        <p:spPr/>
        <p:txBody>
          <a:bodyPr/>
          <a:lstStyle/>
          <a:p>
            <a:r>
              <a:rPr lang="en-US" sz="5000" dirty="0">
                <a:uFillTx/>
              </a:rPr>
              <a:t>New to burning man?</a:t>
            </a:r>
          </a:p>
        </p:txBody>
      </p:sp>
      <p:sp>
        <p:nvSpPr>
          <p:cNvPr id="3" name="Subtitle 2"/>
          <p:cNvSpPr>
            <a:spLocks noGrp="1"/>
          </p:cNvSpPr>
          <p:nvPr>
            <p:ph type="subTitle" idx="1"/>
          </p:nvPr>
        </p:nvSpPr>
        <p:spPr>
          <a:xfrm>
            <a:off x="896753" y="3741961"/>
            <a:ext cx="7426694" cy="1314450"/>
          </a:xfrm>
        </p:spPr>
        <p:txBody>
          <a:bodyPr>
            <a:normAutofit/>
          </a:bodyPr>
          <a:lstStyle/>
          <a:p>
            <a:r>
              <a:rPr lang="en-US" sz="3000" dirty="0">
                <a:solidFill>
                  <a:srgbClr val="292934"/>
                </a:solidFill>
                <a:uFillTx/>
              </a:rPr>
              <a:t>things you should know before you go</a:t>
            </a:r>
          </a:p>
        </p:txBody>
      </p:sp>
      <p:sp>
        <p:nvSpPr>
          <p:cNvPr id="5" name="Rectangle 4"/>
          <p:cNvSpPr>
            <a:spLocks/>
          </p:cNvSpPr>
          <p:nvPr/>
        </p:nvSpPr>
        <p:spPr>
          <a:xfrm rot="20606523">
            <a:off x="647840" y="2775789"/>
            <a:ext cx="851515" cy="400110"/>
          </a:xfrm>
          <a:prstGeom prst="rect">
            <a:avLst/>
          </a:prstGeom>
        </p:spPr>
        <p:txBody>
          <a:bodyPr wrap="none">
            <a:spAutoFit/>
          </a:bodyPr>
          <a:lstStyle/>
          <a:p>
            <a:r>
              <a:rPr lang="en-US" sz="2000" dirty="0">
                <a:solidFill>
                  <a:schemeClr val="bg1"/>
                </a:solidFill>
                <a:uFillTx/>
                <a:latin typeface="Blackoak Std"/>
                <a:cs typeface="Blackoak Std"/>
              </a:rPr>
              <a:t>10</a:t>
            </a:r>
            <a:endParaRPr lang="en-US" sz="2000" dirty="0">
              <a:solidFill>
                <a:schemeClr val="bg1"/>
              </a:solidFill>
              <a:uFillTx/>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4600"/>
            <a:ext cx="8229600" cy="742950"/>
          </a:xfrm>
        </p:spPr>
        <p:txBody>
          <a:bodyPr>
            <a:noAutofit/>
          </a:bodyPr>
          <a:lstStyle/>
          <a:p>
            <a:r>
              <a:rPr lang="en-US" sz="4400" i="1" dirty="0">
                <a:uFillTx/>
                <a:latin typeface="Arial Black"/>
                <a:cs typeface="Arial Black"/>
              </a:rPr>
              <a:t>Playa Dust</a:t>
            </a:r>
          </a:p>
        </p:txBody>
      </p:sp>
      <p:sp>
        <p:nvSpPr>
          <p:cNvPr id="3" name="Content Placeholder 2"/>
          <p:cNvSpPr>
            <a:spLocks noGrp="1"/>
          </p:cNvSpPr>
          <p:nvPr>
            <p:ph idx="1"/>
          </p:nvPr>
        </p:nvSpPr>
        <p:spPr>
          <a:xfrm>
            <a:off x="457200" y="1410427"/>
            <a:ext cx="8229600" cy="3657600"/>
          </a:xfrm>
        </p:spPr>
        <p:txBody>
          <a:bodyPr>
            <a:normAutofit/>
          </a:bodyPr>
          <a:lstStyle/>
          <a:p>
            <a:pPr lvl="1">
              <a:buClr>
                <a:schemeClr val="tx2"/>
              </a:buClr>
            </a:pPr>
            <a:r>
              <a:rPr lang="en-US" sz="3000" dirty="0">
                <a:uFillTx/>
              </a:rPr>
              <a:t>Super fine, gets </a:t>
            </a:r>
            <a:r>
              <a:rPr lang="en-US" sz="3000" dirty="0">
                <a:solidFill>
                  <a:srgbClr val="D2533C"/>
                </a:solidFill>
                <a:uFillTx/>
              </a:rPr>
              <a:t>everywhere</a:t>
            </a:r>
            <a:r>
              <a:rPr lang="en-US" sz="3000" dirty="0">
                <a:uFillTx/>
              </a:rPr>
              <a:t> (3x finer than talcum powder)</a:t>
            </a:r>
          </a:p>
          <a:p>
            <a:pPr lvl="1">
              <a:buClr>
                <a:schemeClr val="tx2"/>
              </a:buClr>
            </a:pPr>
            <a:r>
              <a:rPr lang="en-US" sz="3000" dirty="0">
                <a:uFillTx/>
              </a:rPr>
              <a:t>Keep tent doors &amp; flaps closed when not in use</a:t>
            </a:r>
          </a:p>
          <a:p>
            <a:pPr lvl="1">
              <a:buClr>
                <a:schemeClr val="tx2"/>
              </a:buClr>
            </a:pPr>
            <a:r>
              <a:rPr lang="en-US" sz="3000" dirty="0">
                <a:uFillTx/>
              </a:rPr>
              <a:t>Alkaline (pH 10) &amp; mildly corrosive</a:t>
            </a:r>
          </a:p>
          <a:p>
            <a:pPr lvl="1">
              <a:buClr>
                <a:schemeClr val="tx2"/>
              </a:buClr>
            </a:pPr>
            <a:r>
              <a:rPr lang="en-US" sz="3000" dirty="0">
                <a:uFillTx/>
              </a:rPr>
              <a:t>Vinegar or lemon will neutralize it</a:t>
            </a:r>
            <a:endParaRPr lang="en-US" sz="3000" u="none" strike="noStrike" dirty="0">
              <a:effectLst/>
              <a:uFillTx/>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1510"/>
            <a:ext cx="8229600" cy="742950"/>
          </a:xfrm>
        </p:spPr>
        <p:txBody>
          <a:bodyPr>
            <a:noAutofit/>
          </a:bodyPr>
          <a:lstStyle/>
          <a:p>
            <a:r>
              <a:rPr lang="en-US" sz="4400" i="1" dirty="0">
                <a:uFillTx/>
                <a:latin typeface="Arial Black"/>
                <a:cs typeface="Arial Black"/>
              </a:rPr>
              <a:t>High winds</a:t>
            </a:r>
          </a:p>
        </p:txBody>
      </p:sp>
      <p:sp>
        <p:nvSpPr>
          <p:cNvPr id="3" name="Content Placeholder 2"/>
          <p:cNvSpPr>
            <a:spLocks noGrp="1"/>
          </p:cNvSpPr>
          <p:nvPr>
            <p:ph idx="1"/>
          </p:nvPr>
        </p:nvSpPr>
        <p:spPr>
          <a:xfrm>
            <a:off x="457200" y="1270005"/>
            <a:ext cx="8229600" cy="3774932"/>
          </a:xfrm>
        </p:spPr>
        <p:txBody>
          <a:bodyPr>
            <a:normAutofit lnSpcReduction="10000"/>
          </a:bodyPr>
          <a:lstStyle/>
          <a:p>
            <a:pPr lvl="1">
              <a:buClr>
                <a:schemeClr val="tx2"/>
              </a:buClr>
            </a:pPr>
            <a:r>
              <a:rPr lang="en-US" sz="3200" dirty="0">
                <a:uFillTx/>
              </a:rPr>
              <a:t>Winds can reach freeway speeds</a:t>
            </a:r>
          </a:p>
          <a:p>
            <a:pPr lvl="1">
              <a:buClr>
                <a:schemeClr val="tx2"/>
              </a:buClr>
            </a:pPr>
            <a:r>
              <a:rPr lang="en-US" sz="3200" dirty="0">
                <a:uFillTx/>
              </a:rPr>
              <a:t>Secure your camp: use heavy tent stakes</a:t>
            </a:r>
          </a:p>
          <a:p>
            <a:pPr lvl="1">
              <a:buClr>
                <a:schemeClr val="tx2"/>
              </a:buClr>
            </a:pPr>
            <a:r>
              <a:rPr lang="en-US" sz="3200" dirty="0">
                <a:uFillTx/>
              </a:rPr>
              <a:t>Expect sudden gusts at any time – don’t leave stuff lying around</a:t>
            </a:r>
          </a:p>
          <a:p>
            <a:pPr lvl="1">
              <a:buClr>
                <a:schemeClr val="tx2"/>
              </a:buClr>
            </a:pPr>
            <a:r>
              <a:rPr lang="en-US" sz="3200" dirty="0">
                <a:uFillTx/>
              </a:rPr>
              <a:t>Be extra vigilant while setting up and breaking down</a:t>
            </a:r>
            <a:endParaRPr lang="en-US" sz="3200" u="none" strike="noStrike" dirty="0">
              <a:effectLst/>
              <a:uFillTx/>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i="1" dirty="0">
                <a:uFillTx/>
                <a:latin typeface="Arial Black"/>
                <a:cs typeface="Arial Black"/>
              </a:rPr>
              <a:t>White-outs</a:t>
            </a:r>
          </a:p>
        </p:txBody>
      </p:sp>
      <p:sp>
        <p:nvSpPr>
          <p:cNvPr id="3" name="Content Placeholder 2"/>
          <p:cNvSpPr>
            <a:spLocks noGrp="1"/>
          </p:cNvSpPr>
          <p:nvPr>
            <p:ph idx="1"/>
          </p:nvPr>
        </p:nvSpPr>
        <p:spPr>
          <a:xfrm>
            <a:off x="457200" y="1408545"/>
            <a:ext cx="8229600" cy="3774932"/>
          </a:xfrm>
        </p:spPr>
        <p:txBody>
          <a:bodyPr>
            <a:normAutofit/>
          </a:bodyPr>
          <a:lstStyle/>
          <a:p>
            <a:pPr lvl="1">
              <a:buClr>
                <a:schemeClr val="tx2"/>
              </a:buClr>
            </a:pPr>
            <a:r>
              <a:rPr lang="en-US" sz="3200" dirty="0">
                <a:uFillTx/>
              </a:rPr>
              <a:t>Take shelter or shelter in place</a:t>
            </a:r>
          </a:p>
          <a:p>
            <a:pPr lvl="1">
              <a:buClr>
                <a:schemeClr val="tx2"/>
              </a:buClr>
            </a:pPr>
            <a:r>
              <a:rPr lang="en-US" sz="3200" u="none" strike="noStrike" dirty="0">
                <a:effectLst/>
                <a:uFillTx/>
              </a:rPr>
              <a:t>Wait it out – don</a:t>
            </a:r>
            <a:r>
              <a:rPr lang="fr-FR" sz="3200" u="none" strike="noStrike" dirty="0">
                <a:effectLst/>
                <a:uFillTx/>
              </a:rPr>
              <a:t>’</a:t>
            </a:r>
            <a:r>
              <a:rPr lang="en-US" sz="3200" u="none" strike="noStrike" dirty="0">
                <a:effectLst/>
                <a:uFillTx/>
              </a:rPr>
              <a:t>t try to navigate</a:t>
            </a:r>
          </a:p>
          <a:p>
            <a:pPr lvl="1">
              <a:buClr>
                <a:schemeClr val="tx2"/>
              </a:buClr>
            </a:pPr>
            <a:r>
              <a:rPr lang="en-US" sz="3200" dirty="0">
                <a:uFillTx/>
              </a:rPr>
              <a:t>Could be an opportunity to meet new friends!</a:t>
            </a:r>
            <a:endParaRPr lang="en-US" sz="3200" u="none" strike="noStrike" dirty="0">
              <a:effectLst/>
              <a:uFillTx/>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4600"/>
            <a:ext cx="8229600" cy="742950"/>
          </a:xfrm>
        </p:spPr>
        <p:txBody>
          <a:bodyPr>
            <a:noAutofit/>
          </a:bodyPr>
          <a:lstStyle/>
          <a:p>
            <a:r>
              <a:rPr lang="en-US" sz="4400" i="1" dirty="0">
                <a:uFillTx/>
                <a:latin typeface="Arial Black"/>
                <a:cs typeface="Arial Black"/>
              </a:rPr>
              <a:t>Storms</a:t>
            </a:r>
          </a:p>
        </p:txBody>
      </p:sp>
      <p:sp>
        <p:nvSpPr>
          <p:cNvPr id="3" name="Content Placeholder 2"/>
          <p:cNvSpPr>
            <a:spLocks noGrp="1"/>
          </p:cNvSpPr>
          <p:nvPr>
            <p:ph idx="1"/>
          </p:nvPr>
        </p:nvSpPr>
        <p:spPr>
          <a:xfrm>
            <a:off x="457200" y="1293095"/>
            <a:ext cx="8229600" cy="3774932"/>
          </a:xfrm>
        </p:spPr>
        <p:txBody>
          <a:bodyPr>
            <a:normAutofit/>
          </a:bodyPr>
          <a:lstStyle/>
          <a:p>
            <a:pPr lvl="1">
              <a:buClr>
                <a:schemeClr val="tx2"/>
              </a:buClr>
            </a:pPr>
            <a:r>
              <a:rPr lang="en-US" sz="3200" dirty="0">
                <a:uFillTx/>
              </a:rPr>
              <a:t>Rain showers usually short duration – t</a:t>
            </a:r>
            <a:r>
              <a:rPr lang="en-US" sz="3200" u="none" strike="noStrike" dirty="0">
                <a:effectLst/>
                <a:uFillTx/>
              </a:rPr>
              <a:t>ake shelter and wait it out</a:t>
            </a:r>
          </a:p>
          <a:p>
            <a:pPr lvl="1">
              <a:buClr>
                <a:schemeClr val="tx2"/>
              </a:buClr>
            </a:pPr>
            <a:r>
              <a:rPr lang="en-US" sz="3200" u="none" strike="noStrike" dirty="0">
                <a:effectLst/>
                <a:uFillTx/>
              </a:rPr>
              <a:t>Mud sticks to shoes, bike tires, everything – and dries like concrete</a:t>
            </a:r>
          </a:p>
          <a:p>
            <a:pPr lvl="1">
              <a:buClr>
                <a:schemeClr val="tx2"/>
              </a:buClr>
            </a:pPr>
            <a:r>
              <a:rPr lang="en-US" sz="3200" dirty="0">
                <a:uFillTx/>
              </a:rPr>
              <a:t>Please stay off the roads when wet</a:t>
            </a:r>
          </a:p>
          <a:p>
            <a:pPr lvl="1">
              <a:buClr>
                <a:schemeClr val="tx2"/>
              </a:buClr>
            </a:pPr>
            <a:r>
              <a:rPr lang="en-US" sz="3200" dirty="0">
                <a:uFillTx/>
              </a:rPr>
              <a:t>Please d</a:t>
            </a:r>
            <a:r>
              <a:rPr lang="en-US" sz="3200" u="none" strike="noStrike" dirty="0">
                <a:effectLst/>
                <a:uFillTx/>
              </a:rPr>
              <a:t>on’t be a lightning rod</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a:spLocks/>
          </p:cNvSpPr>
          <p:nvPr/>
        </p:nvSpPr>
        <p:spPr>
          <a:xfrm>
            <a:off x="0" y="0"/>
            <a:ext cx="9144000" cy="51435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uFillTx/>
            </a:endParaRPr>
          </a:p>
        </p:txBody>
      </p:sp>
      <p:sp>
        <p:nvSpPr>
          <p:cNvPr id="27" name="Rectangle 26"/>
          <p:cNvSpPr>
            <a:spLocks/>
          </p:cNvSpPr>
          <p:nvPr/>
        </p:nvSpPr>
        <p:spPr>
          <a:xfrm>
            <a:off x="1189267" y="828453"/>
            <a:ext cx="6061281" cy="646331"/>
          </a:xfrm>
          <a:prstGeom prst="rect">
            <a:avLst/>
          </a:prstGeom>
        </p:spPr>
        <p:txBody>
          <a:bodyPr wrap="square">
            <a:spAutoFit/>
          </a:bodyPr>
          <a:lstStyle/>
          <a:p>
            <a:r>
              <a:rPr lang="en-US" sz="3600" b="1" dirty="0">
                <a:solidFill>
                  <a:schemeClr val="bg1"/>
                </a:solidFill>
                <a:uFillTx/>
              </a:rPr>
              <a:t>desert. In the elements</a:t>
            </a:r>
            <a:r>
              <a:rPr lang="en-US" sz="3600" b="1" i="1" dirty="0">
                <a:solidFill>
                  <a:schemeClr val="bg1"/>
                </a:solidFill>
                <a:uFillTx/>
              </a:rPr>
              <a:t>. </a:t>
            </a:r>
            <a:endParaRPr lang="en-US" sz="3600" dirty="0">
              <a:solidFill>
                <a:schemeClr val="bg1"/>
              </a:solidFill>
              <a:uFillTx/>
            </a:endParaRPr>
          </a:p>
        </p:txBody>
      </p:sp>
      <p:pic>
        <p:nvPicPr>
          <p:cNvPr id="3" name="Picture 2" descr="c9d22aaf9cb6e46703252dffd11ab30d.jpg"/>
          <p:cNvPicPr>
            <a:picLocks noChangeAspect="1"/>
          </p:cNvPicPr>
          <p:nvPr/>
        </p:nvPicPr>
        <p:blipFill rotWithShape="1">
          <a:blip r:embed="rId3"/>
          <a:srcRect t="15497"/>
          <a:stretch/>
        </p:blipFill>
        <p:spPr>
          <a:xfrm>
            <a:off x="0" y="-1"/>
            <a:ext cx="9144000" cy="5143501"/>
          </a:xfrm>
          <a:prstGeom prst="rect">
            <a:avLst/>
          </a:prstGeom>
        </p:spPr>
      </p:pic>
      <p:sp>
        <p:nvSpPr>
          <p:cNvPr id="9" name="Title 1"/>
          <p:cNvSpPr txBox="1">
            <a:spLocks/>
          </p:cNvSpPr>
          <p:nvPr/>
        </p:nvSpPr>
        <p:spPr>
          <a:xfrm>
            <a:off x="381000" y="305990"/>
            <a:ext cx="7848600" cy="1445419"/>
          </a:xfrm>
          <a:prstGeom prst="rect">
            <a:avLst/>
          </a:prstGeom>
        </p:spPr>
        <p:txBody>
          <a:bodyPr vert="horz" lIns="91440" tIns="45720" rIns="91440" bIns="45720" rtlCol="0" anchor="ctr">
            <a:noAutofit/>
          </a:bodyPr>
          <a:lstStyle>
            <a:lvl1pPr algn="l" defTabSz="914400" rtl="0" eaLnBrk="1" latinLnBrk="0" hangingPunct="1">
              <a:spcBef>
                <a:spcPct val="0"/>
              </a:spcBef>
              <a:buNone/>
              <a:defRPr sz="4000" kern="1200" spc="-100" baseline="0">
                <a:solidFill>
                  <a:schemeClr val="tx2"/>
                </a:solidFill>
                <a:uFillTx/>
                <a:latin typeface="+mj-lt"/>
                <a:ea typeface="+mj-ea"/>
                <a:cs typeface="Marker Felt"/>
              </a:defRPr>
            </a:lvl1pPr>
          </a:lstStyle>
          <a:p>
            <a:r>
              <a:rPr lang="en-US" sz="5400" dirty="0">
                <a:solidFill>
                  <a:srgbClr val="FFFFFF"/>
                </a:solidFill>
                <a:uFillTx/>
              </a:rPr>
              <a:t>The desert does not care about you.</a:t>
            </a:r>
          </a:p>
        </p:txBody>
      </p:sp>
      <p:sp>
        <p:nvSpPr>
          <p:cNvPr id="10" name="Subtitle 2"/>
          <p:cNvSpPr txBox="1">
            <a:spLocks/>
          </p:cNvSpPr>
          <p:nvPr/>
        </p:nvSpPr>
        <p:spPr>
          <a:xfrm>
            <a:off x="685800" y="4419600"/>
            <a:ext cx="8238836" cy="539750"/>
          </a:xfrm>
          <a:prstGeom prst="rect">
            <a:avLst/>
          </a:prstGeom>
        </p:spPr>
        <p:txBody>
          <a:bodyPr vert="horz" lIns="91440" tIns="45720" rIns="91440" bIns="45720" rtlCol="0">
            <a:normAutofit lnSpcReduction="10000"/>
          </a:bodyPr>
          <a:lstStyle>
            <a:lvl1pPr marL="182880" indent="-182880" algn="l" defTabSz="914400" rtl="0" eaLnBrk="1" latinLnBrk="0" hangingPunct="1">
              <a:spcBef>
                <a:spcPct val="20000"/>
              </a:spcBef>
              <a:buClr>
                <a:schemeClr val="tx2"/>
              </a:buClr>
              <a:buSzPct val="85000"/>
              <a:buFont typeface="Arial" pitchFamily="34" charset="0"/>
              <a:buChar char="•"/>
              <a:defRPr sz="2400" kern="1200">
                <a:solidFill>
                  <a:schemeClr val="tx1"/>
                </a:solidFill>
                <a:uFillTx/>
                <a:latin typeface="Arial Rounded MT Bold"/>
                <a:ea typeface="+mn-ea"/>
                <a:cs typeface="Arial Rounded MT Bold"/>
              </a:defRPr>
            </a:lvl1pPr>
            <a:lvl2pPr marL="457200" indent="-182880" algn="l" defTabSz="914400" rtl="0" eaLnBrk="1" latinLnBrk="0" hangingPunct="1">
              <a:spcBef>
                <a:spcPct val="20000"/>
              </a:spcBef>
              <a:buClr>
                <a:schemeClr val="tx2"/>
              </a:buClr>
              <a:buSzPct val="85000"/>
              <a:buFont typeface="Arial" pitchFamily="34" charset="0"/>
              <a:buChar char="•"/>
              <a:defRPr sz="2000" kern="1200">
                <a:solidFill>
                  <a:schemeClr val="tx1"/>
                </a:solidFill>
                <a:uFillTx/>
                <a:latin typeface="Arial Rounded MT Bold"/>
                <a:ea typeface="+mn-ea"/>
                <a:cs typeface="Arial Rounded MT Bold"/>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uFillTx/>
                <a:latin typeface="Arial Rounded MT Bold"/>
                <a:ea typeface="+mn-ea"/>
                <a:cs typeface="Arial Rounded MT Bold"/>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uFillTx/>
                <a:latin typeface="Arial Rounded MT Bold"/>
                <a:ea typeface="+mn-ea"/>
                <a:cs typeface="Arial Rounded MT Bold"/>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uFillTx/>
                <a:latin typeface="Arial Rounded MT Bold"/>
                <a:ea typeface="+mn-ea"/>
                <a:cs typeface="Arial Rounded MT Bold"/>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uFillTx/>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uFillTx/>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uFillTx/>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uFillTx/>
                <a:latin typeface="+mn-lt"/>
                <a:ea typeface="+mn-ea"/>
                <a:cs typeface="+mn-cs"/>
              </a:defRPr>
            </a:lvl9pPr>
          </a:lstStyle>
          <a:p>
            <a:pPr marL="0" indent="0">
              <a:buNone/>
            </a:pPr>
            <a:r>
              <a:rPr lang="en-US" sz="3200" i="1" dirty="0">
                <a:solidFill>
                  <a:srgbClr val="FFFFFF"/>
                </a:solidFill>
                <a:uFillTx/>
              </a:rPr>
              <a:t>Thank you for not dying at Burning Man!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5521" y="1650391"/>
            <a:ext cx="8229600" cy="2951162"/>
          </a:xfrm>
        </p:spPr>
        <p:txBody>
          <a:bodyPr>
            <a:normAutofit/>
          </a:bodyPr>
          <a:lstStyle/>
          <a:p>
            <a:pPr marL="0" indent="0" algn="ctr">
              <a:buNone/>
            </a:pPr>
            <a:r>
              <a:rPr lang="en-US" sz="3600" dirty="0">
                <a:uFillTx/>
              </a:rPr>
              <a:t>Burning Man encourages the individual to discover, exercise and rely on his or her inner resources.</a:t>
            </a:r>
          </a:p>
        </p:txBody>
      </p:sp>
      <p:sp>
        <p:nvSpPr>
          <p:cNvPr id="7" name="TextBox 6"/>
          <p:cNvSpPr txBox="1">
            <a:spLocks/>
          </p:cNvSpPr>
          <p:nvPr/>
        </p:nvSpPr>
        <p:spPr>
          <a:xfrm>
            <a:off x="535187" y="1303282"/>
            <a:ext cx="980410" cy="1569660"/>
          </a:xfrm>
          <a:prstGeom prst="rect">
            <a:avLst/>
          </a:prstGeom>
          <a:noFill/>
        </p:spPr>
        <p:txBody>
          <a:bodyPr wrap="square" rtlCol="0">
            <a:spAutoFit/>
          </a:bodyPr>
          <a:lstStyle/>
          <a:p>
            <a:r>
              <a:rPr lang="en-US" sz="9600" dirty="0">
                <a:solidFill>
                  <a:schemeClr val="tx2"/>
                </a:solidFill>
                <a:uFillTx/>
              </a:rPr>
              <a:t>“</a:t>
            </a:r>
          </a:p>
        </p:txBody>
      </p:sp>
      <p:sp>
        <p:nvSpPr>
          <p:cNvPr id="8" name="TextBox 7"/>
          <p:cNvSpPr txBox="1">
            <a:spLocks/>
          </p:cNvSpPr>
          <p:nvPr/>
        </p:nvSpPr>
        <p:spPr>
          <a:xfrm rot="10800000">
            <a:off x="7673012" y="2124032"/>
            <a:ext cx="980410" cy="1569660"/>
          </a:xfrm>
          <a:prstGeom prst="rect">
            <a:avLst/>
          </a:prstGeom>
          <a:noFill/>
        </p:spPr>
        <p:txBody>
          <a:bodyPr wrap="square" rtlCol="0">
            <a:spAutoFit/>
          </a:bodyPr>
          <a:lstStyle/>
          <a:p>
            <a:r>
              <a:rPr lang="en-US" sz="9600" dirty="0">
                <a:solidFill>
                  <a:schemeClr val="tx2"/>
                </a:solidFill>
                <a:uFillTx/>
              </a:rPr>
              <a:t>“</a:t>
            </a:r>
          </a:p>
        </p:txBody>
      </p:sp>
      <p:sp>
        <p:nvSpPr>
          <p:cNvPr id="9" name="TextBox 8"/>
          <p:cNvSpPr txBox="1">
            <a:spLocks/>
          </p:cNvSpPr>
          <p:nvPr/>
        </p:nvSpPr>
        <p:spPr>
          <a:xfrm>
            <a:off x="10993" y="285827"/>
            <a:ext cx="9133007" cy="584776"/>
          </a:xfrm>
          <a:prstGeom prst="rect">
            <a:avLst/>
          </a:prstGeom>
          <a:solidFill>
            <a:schemeClr val="accent6"/>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US" sz="3200" dirty="0">
                <a:solidFill>
                  <a:schemeClr val="bg1"/>
                </a:solidFill>
                <a:uFillTx/>
                <a:latin typeface="Arial Black"/>
                <a:cs typeface="Arial Black"/>
              </a:rPr>
              <a:t>RADICAL SELF-RELIANCE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a:spLocks/>
          </p:cNvSpPr>
          <p:nvPr/>
        </p:nvSpPr>
        <p:spPr>
          <a:xfrm>
            <a:off x="0" y="0"/>
            <a:ext cx="9144000" cy="51435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uFillTx/>
            </a:endParaRPr>
          </a:p>
        </p:txBody>
      </p:sp>
      <p:pic>
        <p:nvPicPr>
          <p:cNvPr id="3" name="Picture 2"/>
          <p:cNvPicPr>
            <a:picLocks noChangeAspect="1"/>
          </p:cNvPicPr>
          <p:nvPr/>
        </p:nvPicPr>
        <p:blipFill rotWithShape="1">
          <a:blip r:embed="rId3"/>
          <a:srcRect b="15586"/>
          <a:stretch/>
        </p:blipFill>
        <p:spPr>
          <a:xfrm>
            <a:off x="0" y="-1"/>
            <a:ext cx="9144000" cy="5143501"/>
          </a:xfrm>
          <a:prstGeom prst="rect">
            <a:avLst/>
          </a:prstGeom>
        </p:spPr>
      </p:pic>
      <p:sp>
        <p:nvSpPr>
          <p:cNvPr id="9" name="Oval 8"/>
          <p:cNvSpPr>
            <a:spLocks/>
          </p:cNvSpPr>
          <p:nvPr/>
        </p:nvSpPr>
        <p:spPr>
          <a:xfrm>
            <a:off x="356513" y="206399"/>
            <a:ext cx="791013" cy="791013"/>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uFillTx/>
            </a:endParaRPr>
          </a:p>
        </p:txBody>
      </p:sp>
      <p:sp>
        <p:nvSpPr>
          <p:cNvPr id="10" name="Title 1"/>
          <p:cNvSpPr>
            <a:spLocks noGrp="1"/>
          </p:cNvSpPr>
          <p:nvPr>
            <p:ph type="title"/>
          </p:nvPr>
        </p:nvSpPr>
        <p:spPr>
          <a:xfrm>
            <a:off x="334649" y="250956"/>
            <a:ext cx="8229600" cy="1181709"/>
          </a:xfrm>
        </p:spPr>
        <p:txBody>
          <a:bodyPr>
            <a:normAutofit fontScale="90000"/>
          </a:bodyPr>
          <a:lstStyle/>
          <a:p>
            <a:r>
              <a:rPr lang="en-US" b="1" dirty="0">
                <a:uFillTx/>
                <a:latin typeface="Blackoak Std"/>
                <a:cs typeface="Blackoak Std"/>
              </a:rPr>
              <a:t>3 </a:t>
            </a:r>
            <a:r>
              <a:rPr lang="en-US" b="1" dirty="0">
                <a:solidFill>
                  <a:srgbClr val="FFFFFF"/>
                </a:solidFill>
                <a:uFillTx/>
              </a:rPr>
              <a:t>It’s a city. Population 75,000. </a:t>
            </a:r>
            <a:br>
              <a:rPr lang="en-US" dirty="0">
                <a:uFillTx/>
              </a:rPr>
            </a:br>
            <a:endParaRPr lang="en-US" dirty="0">
              <a:uFillTx/>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4600"/>
            <a:ext cx="8229600" cy="742950"/>
          </a:xfrm>
        </p:spPr>
        <p:txBody>
          <a:bodyPr>
            <a:noAutofit/>
          </a:bodyPr>
          <a:lstStyle/>
          <a:p>
            <a:r>
              <a:rPr lang="en-US" sz="4400" i="1" dirty="0">
                <a:uFillTx/>
                <a:latin typeface="Arial Black"/>
                <a:cs typeface="Arial Black"/>
              </a:rPr>
              <a:t>Law enforcement</a:t>
            </a:r>
          </a:p>
        </p:txBody>
      </p:sp>
      <p:sp>
        <p:nvSpPr>
          <p:cNvPr id="3" name="Content Placeholder 2"/>
          <p:cNvSpPr>
            <a:spLocks noGrp="1"/>
          </p:cNvSpPr>
          <p:nvPr>
            <p:ph idx="1"/>
          </p:nvPr>
        </p:nvSpPr>
        <p:spPr>
          <a:xfrm>
            <a:off x="189398" y="1204913"/>
            <a:ext cx="8177516" cy="3863114"/>
          </a:xfrm>
        </p:spPr>
        <p:txBody>
          <a:bodyPr>
            <a:normAutofit/>
          </a:bodyPr>
          <a:lstStyle/>
          <a:p>
            <a:pPr lvl="1"/>
            <a:r>
              <a:rPr lang="en-US" sz="3200" dirty="0">
                <a:uFillTx/>
              </a:rPr>
              <a:t>A different kind of participant; many volunteer to work the event because they want to go to BURNING MAN.</a:t>
            </a:r>
          </a:p>
          <a:p>
            <a:pPr lvl="1"/>
            <a:r>
              <a:rPr lang="en-US" sz="3200" dirty="0">
                <a:uFillTx/>
              </a:rPr>
              <a:t>Give them the benefit of the doubt - say hi, talk about the art!</a:t>
            </a:r>
            <a:endParaRPr lang="en-US" sz="3200" u="none" strike="noStrike" dirty="0">
              <a:effectLst/>
              <a:uFillTx/>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4600"/>
            <a:ext cx="8229600" cy="742950"/>
          </a:xfrm>
        </p:spPr>
        <p:txBody>
          <a:bodyPr>
            <a:noAutofit/>
          </a:bodyPr>
          <a:lstStyle/>
          <a:p>
            <a:r>
              <a:rPr lang="en-US" sz="4400" i="1" dirty="0">
                <a:uFillTx/>
                <a:latin typeface="Arial Black"/>
                <a:cs typeface="Arial Black"/>
              </a:rPr>
              <a:t>Law enforcement</a:t>
            </a:r>
          </a:p>
        </p:txBody>
      </p:sp>
      <p:sp>
        <p:nvSpPr>
          <p:cNvPr id="3" name="Content Placeholder 2"/>
          <p:cNvSpPr>
            <a:spLocks noGrp="1"/>
          </p:cNvSpPr>
          <p:nvPr>
            <p:ph idx="1"/>
          </p:nvPr>
        </p:nvSpPr>
        <p:spPr>
          <a:xfrm>
            <a:off x="189398" y="1204913"/>
            <a:ext cx="8497402" cy="3863114"/>
          </a:xfrm>
        </p:spPr>
        <p:txBody>
          <a:bodyPr>
            <a:normAutofit/>
          </a:bodyPr>
          <a:lstStyle/>
          <a:p>
            <a:pPr lvl="0"/>
            <a:r>
              <a:rPr lang="en-US" sz="3200" dirty="0">
                <a:uFillTx/>
              </a:rPr>
              <a:t>Local, state and federal laws apply</a:t>
            </a:r>
          </a:p>
          <a:p>
            <a:pPr lvl="1"/>
            <a:r>
              <a:rPr lang="en-US" sz="2800" dirty="0">
                <a:uFillTx/>
              </a:rPr>
              <a:t>Open container laws in vehicles</a:t>
            </a:r>
          </a:p>
          <a:p>
            <a:pPr lvl="1"/>
            <a:r>
              <a:rPr lang="en-US" sz="2800" dirty="0">
                <a:uFillTx/>
              </a:rPr>
              <a:t>Serving alcohol to minors</a:t>
            </a:r>
          </a:p>
          <a:p>
            <a:r>
              <a:rPr lang="en-US" sz="3200" dirty="0">
                <a:uFillTx/>
              </a:rPr>
              <a:t>Searching, warrants, safety </a:t>
            </a:r>
          </a:p>
          <a:p>
            <a:pPr lvl="1"/>
            <a:r>
              <a:rPr lang="en-US" sz="2800" dirty="0">
                <a:uFillTx/>
              </a:rPr>
              <a:t>if one person in your camp is committing a crime, they may search the entire camp - don’t be that person!</a:t>
            </a:r>
          </a:p>
          <a:p>
            <a:pPr marL="274320" lvl="1" indent="0">
              <a:buNone/>
            </a:pPr>
            <a:endParaRPr lang="en-US" sz="2800" u="none" strike="noStrike" dirty="0">
              <a:effectLst/>
              <a:uFillTx/>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stretch>
            <a:fillRect/>
          </a:stretch>
        </p:blipFill>
        <p:spPr>
          <a:xfrm>
            <a:off x="2500576" y="0"/>
            <a:ext cx="6645417" cy="5143500"/>
          </a:xfrm>
        </p:spPr>
      </p:pic>
      <p:sp>
        <p:nvSpPr>
          <p:cNvPr id="5" name="Title 1"/>
          <p:cNvSpPr txBox="1">
            <a:spLocks/>
          </p:cNvSpPr>
          <p:nvPr/>
        </p:nvSpPr>
        <p:spPr>
          <a:xfrm>
            <a:off x="95461" y="284600"/>
            <a:ext cx="8229600" cy="74295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000" kern="1200" spc="-100" baseline="0">
                <a:solidFill>
                  <a:schemeClr val="tx2"/>
                </a:solidFill>
                <a:uFillTx/>
                <a:latin typeface="+mj-lt"/>
                <a:ea typeface="+mj-ea"/>
                <a:cs typeface="Marker Felt"/>
              </a:defRPr>
            </a:lvl1pPr>
          </a:lstStyle>
          <a:p>
            <a:r>
              <a:rPr lang="en-US" sz="4400" i="1" dirty="0">
                <a:uFillTx/>
                <a:latin typeface="Arial Black"/>
                <a:cs typeface="Arial Black"/>
              </a:rPr>
              <a:t>City Layout</a:t>
            </a:r>
          </a:p>
        </p:txBody>
      </p:sp>
      <p:sp>
        <p:nvSpPr>
          <p:cNvPr id="8" name="Content Placeholder 2"/>
          <p:cNvSpPr txBox="1">
            <a:spLocks/>
          </p:cNvSpPr>
          <p:nvPr/>
        </p:nvSpPr>
        <p:spPr>
          <a:xfrm>
            <a:off x="189398" y="2424117"/>
            <a:ext cx="2994069" cy="700087"/>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tx2"/>
              </a:buClr>
              <a:buSzPct val="85000"/>
              <a:buFont typeface="Arial" pitchFamily="34" charset="0"/>
              <a:buChar char="•"/>
              <a:defRPr sz="2400" kern="1200">
                <a:solidFill>
                  <a:schemeClr val="tx1"/>
                </a:solidFill>
                <a:uFillTx/>
                <a:latin typeface="Arial Rounded MT Bold"/>
                <a:ea typeface="+mn-ea"/>
                <a:cs typeface="Arial Rounded MT Bold"/>
              </a:defRPr>
            </a:lvl1pPr>
            <a:lvl2pPr marL="457200" indent="-182880" algn="l" defTabSz="914400" rtl="0" eaLnBrk="1" latinLnBrk="0" hangingPunct="1">
              <a:spcBef>
                <a:spcPct val="20000"/>
              </a:spcBef>
              <a:buClr>
                <a:schemeClr val="tx2"/>
              </a:buClr>
              <a:buSzPct val="85000"/>
              <a:buFont typeface="Arial" pitchFamily="34" charset="0"/>
              <a:buChar char="•"/>
              <a:defRPr sz="2000" kern="1200">
                <a:solidFill>
                  <a:schemeClr val="tx1"/>
                </a:solidFill>
                <a:uFillTx/>
                <a:latin typeface="Arial Rounded MT Bold"/>
                <a:ea typeface="+mn-ea"/>
                <a:cs typeface="Arial Rounded MT Bold"/>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uFillTx/>
                <a:latin typeface="Arial Rounded MT Bold"/>
                <a:ea typeface="+mn-ea"/>
                <a:cs typeface="Arial Rounded MT Bold"/>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uFillTx/>
                <a:latin typeface="Arial Rounded MT Bold"/>
                <a:ea typeface="+mn-ea"/>
                <a:cs typeface="Arial Rounded MT Bold"/>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uFillTx/>
                <a:latin typeface="Arial Rounded MT Bold"/>
                <a:ea typeface="+mn-ea"/>
                <a:cs typeface="Arial Rounded MT Bold"/>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uFillTx/>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uFillTx/>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uFillTx/>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uFillTx/>
                <a:latin typeface="+mn-lt"/>
                <a:ea typeface="+mn-ea"/>
                <a:cs typeface="+mn-cs"/>
              </a:defRPr>
            </a:lvl9pPr>
          </a:lstStyle>
          <a:p>
            <a:pPr marL="0" indent="0">
              <a:buNone/>
            </a:pPr>
            <a:r>
              <a:rPr lang="en-US" sz="3200">
                <a:uFillTx/>
              </a:rPr>
              <a:t>Center Camp</a:t>
            </a:r>
            <a:endParaRPr lang="en-US" sz="2800" dirty="0">
              <a:uFillTx/>
            </a:endParaRPr>
          </a:p>
        </p:txBody>
      </p:sp>
      <p:sp>
        <p:nvSpPr>
          <p:cNvPr id="10" name="Oval 9"/>
          <p:cNvSpPr>
            <a:spLocks/>
          </p:cNvSpPr>
          <p:nvPr/>
        </p:nvSpPr>
        <p:spPr>
          <a:xfrm>
            <a:off x="5433849" y="2434627"/>
            <a:ext cx="700087" cy="700087"/>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cxnSp>
        <p:nvCxnSpPr>
          <p:cNvPr id="12" name="Straight Arrow Connector 11"/>
          <p:cNvCxnSpPr/>
          <p:nvPr/>
        </p:nvCxnSpPr>
        <p:spPr>
          <a:xfrm>
            <a:off x="2995448" y="2753710"/>
            <a:ext cx="2354318" cy="0"/>
          </a:xfrm>
          <a:prstGeom prst="straightConnector1">
            <a:avLst/>
          </a:prstGeom>
          <a:ln w="38100">
            <a:solidFill>
              <a:schemeClr val="tx2"/>
            </a:solidFill>
            <a:headEnd w="lg" len="lg"/>
            <a:tailEnd type="stealth" w="lg" len="lg"/>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a:spLocks/>
          </p:cNvSpPr>
          <p:nvPr/>
        </p:nvSpPr>
        <p:spPr>
          <a:xfrm>
            <a:off x="0" y="0"/>
            <a:ext cx="9144000" cy="51435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uFillTx/>
            </a:endParaRPr>
          </a:p>
        </p:txBody>
      </p:sp>
      <p:pic>
        <p:nvPicPr>
          <p:cNvPr id="3" name="Picture 2"/>
          <p:cNvPicPr>
            <a:picLocks noChangeAspect="1"/>
          </p:cNvPicPr>
          <p:nvPr/>
        </p:nvPicPr>
        <p:blipFill rotWithShape="1">
          <a:blip r:embed="rId3"/>
          <a:srcRect t="1672" b="13684"/>
          <a:stretch/>
        </p:blipFill>
        <p:spPr>
          <a:xfrm>
            <a:off x="0" y="0"/>
            <a:ext cx="9144000" cy="5143500"/>
          </a:xfrm>
          <a:prstGeom prst="rect">
            <a:avLst/>
          </a:prstGeom>
        </p:spPr>
      </p:pic>
      <p:sp>
        <p:nvSpPr>
          <p:cNvPr id="9" name="Oval 8"/>
          <p:cNvSpPr>
            <a:spLocks/>
          </p:cNvSpPr>
          <p:nvPr/>
        </p:nvSpPr>
        <p:spPr>
          <a:xfrm>
            <a:off x="356513" y="277519"/>
            <a:ext cx="791013" cy="791013"/>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uFillTx/>
            </a:endParaRPr>
          </a:p>
        </p:txBody>
      </p:sp>
      <p:sp>
        <p:nvSpPr>
          <p:cNvPr id="10" name="Title 1"/>
          <p:cNvSpPr>
            <a:spLocks noGrp="1"/>
          </p:cNvSpPr>
          <p:nvPr>
            <p:ph type="title"/>
          </p:nvPr>
        </p:nvSpPr>
        <p:spPr>
          <a:xfrm>
            <a:off x="457200" y="322076"/>
            <a:ext cx="8229600" cy="1181709"/>
          </a:xfrm>
        </p:spPr>
        <p:txBody>
          <a:bodyPr>
            <a:normAutofit fontScale="90000"/>
          </a:bodyPr>
          <a:lstStyle/>
          <a:p>
            <a:r>
              <a:rPr lang="en-US" b="1" dirty="0">
                <a:uFillTx/>
                <a:latin typeface="Blackoak Std"/>
                <a:cs typeface="Blackoak Std"/>
              </a:rPr>
              <a:t>1 </a:t>
            </a:r>
            <a:r>
              <a:rPr lang="en-US" b="1" dirty="0">
                <a:solidFill>
                  <a:srgbClr val="FFFFFF"/>
                </a:solidFill>
                <a:uFillTx/>
              </a:rPr>
              <a:t>It’s not a music festival</a:t>
            </a:r>
            <a:r>
              <a:rPr lang="en-US" b="1" i="1" dirty="0">
                <a:solidFill>
                  <a:srgbClr val="FFFFFF"/>
                </a:solidFill>
                <a:uFillTx/>
              </a:rPr>
              <a:t>. </a:t>
            </a:r>
            <a:br>
              <a:rPr lang="en-US" dirty="0">
                <a:uFillTx/>
              </a:rPr>
            </a:br>
            <a:endParaRPr lang="en-US" dirty="0">
              <a:uFillTx/>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m2017-docteam-people-15.jpg"/>
          <p:cNvPicPr>
            <a:picLocks noChangeAspect="1"/>
          </p:cNvPicPr>
          <p:nvPr/>
        </p:nvPicPr>
        <p:blipFill>
          <a:blip r:embed="rId3" cstate="print"/>
          <a:stretch>
            <a:fillRect/>
          </a:stretch>
        </p:blipFill>
        <p:spPr>
          <a:xfrm>
            <a:off x="5710814" y="0"/>
            <a:ext cx="3433186" cy="5143500"/>
          </a:xfrm>
          <a:prstGeom prst="rect">
            <a:avLst/>
          </a:prstGeom>
        </p:spPr>
      </p:pic>
      <p:sp>
        <p:nvSpPr>
          <p:cNvPr id="2" name="Title 1"/>
          <p:cNvSpPr>
            <a:spLocks noGrp="1"/>
          </p:cNvSpPr>
          <p:nvPr>
            <p:ph type="title"/>
          </p:nvPr>
        </p:nvSpPr>
        <p:spPr>
          <a:xfrm>
            <a:off x="457200" y="284600"/>
            <a:ext cx="8229600" cy="742950"/>
          </a:xfrm>
        </p:spPr>
        <p:txBody>
          <a:bodyPr>
            <a:noAutofit/>
          </a:bodyPr>
          <a:lstStyle/>
          <a:p>
            <a:r>
              <a:rPr lang="en-US" sz="4400" i="1" dirty="0">
                <a:effectLst>
                  <a:outerShdw blurRad="50800" dist="38100" dir="2700000" algn="tl" rotWithShape="0">
                    <a:schemeClr val="bg1"/>
                  </a:outerShdw>
                </a:effectLst>
                <a:uFillTx/>
                <a:latin typeface="Arial Black"/>
                <a:cs typeface="Arial Black"/>
              </a:rPr>
              <a:t>Black Rock Rangers</a:t>
            </a:r>
          </a:p>
        </p:txBody>
      </p:sp>
      <p:sp>
        <p:nvSpPr>
          <p:cNvPr id="3" name="Content Placeholder 2"/>
          <p:cNvSpPr>
            <a:spLocks noGrp="1"/>
          </p:cNvSpPr>
          <p:nvPr>
            <p:ph idx="1"/>
          </p:nvPr>
        </p:nvSpPr>
        <p:spPr>
          <a:xfrm>
            <a:off x="189398" y="1204913"/>
            <a:ext cx="8177516" cy="3863114"/>
          </a:xfrm>
        </p:spPr>
        <p:txBody>
          <a:bodyPr>
            <a:normAutofit/>
          </a:bodyPr>
          <a:lstStyle/>
          <a:p>
            <a:pPr lvl="1"/>
            <a:r>
              <a:rPr lang="en-US" sz="3200" dirty="0">
                <a:uFillTx/>
              </a:rPr>
              <a:t>Not law enforcement!</a:t>
            </a:r>
          </a:p>
          <a:p>
            <a:pPr lvl="1"/>
            <a:r>
              <a:rPr lang="en-US" sz="3200" dirty="0">
                <a:uFillTx/>
              </a:rPr>
              <a:t>Provide information</a:t>
            </a:r>
          </a:p>
          <a:p>
            <a:pPr lvl="1"/>
            <a:r>
              <a:rPr lang="en-US" sz="3200" dirty="0">
                <a:uFillTx/>
              </a:rPr>
              <a:t>Help de-escalate &amp;</a:t>
            </a:r>
            <a:br>
              <a:rPr lang="en-US" sz="3200" dirty="0">
                <a:uFillTx/>
              </a:rPr>
            </a:br>
            <a:r>
              <a:rPr lang="en-US" sz="3200" dirty="0">
                <a:uFillTx/>
              </a:rPr>
              <a:t>resolve disputes</a:t>
            </a:r>
          </a:p>
          <a:p>
            <a:pPr lvl="1"/>
            <a:r>
              <a:rPr lang="en-US" sz="3200" dirty="0">
                <a:uFillTx/>
              </a:rPr>
              <a:t>Maintain safety for</a:t>
            </a:r>
            <a:br>
              <a:rPr lang="en-US" sz="3200" dirty="0">
                <a:uFillTx/>
              </a:rPr>
            </a:br>
            <a:r>
              <a:rPr lang="en-US" sz="3200" dirty="0">
                <a:uFillTx/>
              </a:rPr>
              <a:t>people, not objects</a:t>
            </a:r>
            <a:endParaRPr lang="en-US" sz="3200" u="none" strike="noStrike" dirty="0">
              <a:effectLst/>
              <a:uFillTx/>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4600"/>
            <a:ext cx="8229600" cy="742950"/>
          </a:xfrm>
        </p:spPr>
        <p:txBody>
          <a:bodyPr>
            <a:noAutofit/>
          </a:bodyPr>
          <a:lstStyle/>
          <a:p>
            <a:r>
              <a:rPr lang="en-US" sz="4400" i="1" dirty="0">
                <a:uFillTx/>
                <a:latin typeface="Arial Black"/>
                <a:cs typeface="Arial Black"/>
              </a:rPr>
              <a:t>Emergency Services</a:t>
            </a:r>
          </a:p>
        </p:txBody>
      </p:sp>
      <p:sp>
        <p:nvSpPr>
          <p:cNvPr id="3" name="Content Placeholder 2"/>
          <p:cNvSpPr>
            <a:spLocks noGrp="1"/>
          </p:cNvSpPr>
          <p:nvPr>
            <p:ph idx="1"/>
          </p:nvPr>
        </p:nvSpPr>
        <p:spPr>
          <a:xfrm>
            <a:off x="189398" y="1204913"/>
            <a:ext cx="8497402" cy="3863114"/>
          </a:xfrm>
        </p:spPr>
        <p:txBody>
          <a:bodyPr>
            <a:normAutofit/>
          </a:bodyPr>
          <a:lstStyle/>
          <a:p>
            <a:pPr lvl="1"/>
            <a:r>
              <a:rPr lang="en-US" sz="3200" dirty="0">
                <a:uFillTx/>
              </a:rPr>
              <a:t>Burning Man has a fire department to put out things that are NOT supposed to be on fire, and to support planned art burns</a:t>
            </a:r>
          </a:p>
          <a:p>
            <a:pPr lvl="1"/>
            <a:r>
              <a:rPr lang="en-US" sz="3200" dirty="0">
                <a:uFillTx/>
              </a:rPr>
              <a:t>Fire, Medical, Radio support &amp; dispatch, law enforcement coordination</a:t>
            </a:r>
            <a:endParaRPr lang="en-US" sz="3200" u="none" strike="noStrike" dirty="0">
              <a:effectLst/>
              <a:uFillTx/>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000" y="94100"/>
            <a:ext cx="8229600" cy="742950"/>
          </a:xfrm>
        </p:spPr>
        <p:txBody>
          <a:bodyPr>
            <a:noAutofit/>
          </a:bodyPr>
          <a:lstStyle/>
          <a:p>
            <a:r>
              <a:rPr lang="en-US" sz="4400" i="1" dirty="0">
                <a:uFillTx/>
                <a:latin typeface="Arial Black"/>
                <a:cs typeface="Arial Black"/>
              </a:rPr>
              <a:t>Medical Services</a:t>
            </a:r>
          </a:p>
        </p:txBody>
      </p:sp>
      <p:pic>
        <p:nvPicPr>
          <p:cNvPr id="4" name="Picture 3" descr="64293_b2a19be396338d0-1.jpg"/>
          <p:cNvPicPr>
            <a:picLocks noChangeAspect="1"/>
          </p:cNvPicPr>
          <p:nvPr/>
        </p:nvPicPr>
        <p:blipFill rotWithShape="1">
          <a:blip r:embed="rId3" cstate="print"/>
          <a:srcRect l="11420" t="-2963" r="-11420" b="11111"/>
          <a:stretch/>
        </p:blipFill>
        <p:spPr>
          <a:xfrm>
            <a:off x="114300" y="1230750"/>
            <a:ext cx="4076700" cy="2706004"/>
          </a:xfrm>
          <a:prstGeom prst="rect">
            <a:avLst/>
          </a:prstGeom>
        </p:spPr>
      </p:pic>
      <p:pic>
        <p:nvPicPr>
          <p:cNvPr id="5" name="Picture 4"/>
          <p:cNvPicPr>
            <a:picLocks noChangeAspect="1"/>
          </p:cNvPicPr>
          <p:nvPr/>
        </p:nvPicPr>
        <p:blipFill>
          <a:blip r:embed="rId4"/>
          <a:stretch>
            <a:fillRect/>
          </a:stretch>
        </p:blipFill>
        <p:spPr>
          <a:xfrm>
            <a:off x="3525193" y="1050924"/>
            <a:ext cx="5555307" cy="3980187"/>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4600"/>
            <a:ext cx="8229600" cy="742950"/>
          </a:xfrm>
        </p:spPr>
        <p:txBody>
          <a:bodyPr>
            <a:noAutofit/>
          </a:bodyPr>
          <a:lstStyle/>
          <a:p>
            <a:r>
              <a:rPr lang="en-US" sz="4400" i="1" dirty="0">
                <a:uFillTx/>
                <a:latin typeface="Arial Black"/>
                <a:cs typeface="Arial Black"/>
              </a:rPr>
              <a:t>Mental Health</a:t>
            </a:r>
          </a:p>
        </p:txBody>
      </p:sp>
      <p:sp>
        <p:nvSpPr>
          <p:cNvPr id="3" name="Content Placeholder 2"/>
          <p:cNvSpPr>
            <a:spLocks noGrp="1"/>
          </p:cNvSpPr>
          <p:nvPr>
            <p:ph idx="1"/>
          </p:nvPr>
        </p:nvSpPr>
        <p:spPr>
          <a:xfrm>
            <a:off x="189398" y="1204913"/>
            <a:ext cx="8497402" cy="3863114"/>
          </a:xfrm>
        </p:spPr>
        <p:txBody>
          <a:bodyPr>
            <a:normAutofit/>
          </a:bodyPr>
          <a:lstStyle/>
          <a:p>
            <a:pPr lvl="1"/>
            <a:r>
              <a:rPr lang="en-US" sz="3200" dirty="0">
                <a:uFillTx/>
              </a:rPr>
              <a:t>Psychiatric services</a:t>
            </a:r>
          </a:p>
          <a:p>
            <a:pPr lvl="1"/>
            <a:r>
              <a:rPr lang="en-US" sz="3200" dirty="0">
                <a:uFillTx/>
              </a:rPr>
              <a:t>Crisis intervention (sexual assault, domestic violence)</a:t>
            </a:r>
            <a:endParaRPr lang="en-US" sz="3200" u="none" strike="noStrike" dirty="0">
              <a:effectLst/>
              <a:uFillTx/>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6251" r="8035"/>
          <a:stretch/>
        </p:blipFill>
        <p:spPr>
          <a:xfrm>
            <a:off x="3931920" y="9755"/>
            <a:ext cx="5029200" cy="5133745"/>
          </a:xfrm>
          <a:prstGeom prst="rect">
            <a:avLst/>
          </a:prstGeom>
        </p:spPr>
      </p:pic>
      <p:sp>
        <p:nvSpPr>
          <p:cNvPr id="2" name="Title 1"/>
          <p:cNvSpPr>
            <a:spLocks noGrp="1"/>
          </p:cNvSpPr>
          <p:nvPr>
            <p:ph type="title"/>
          </p:nvPr>
        </p:nvSpPr>
        <p:spPr>
          <a:xfrm>
            <a:off x="457200" y="284600"/>
            <a:ext cx="8229600" cy="742950"/>
          </a:xfrm>
        </p:spPr>
        <p:txBody>
          <a:bodyPr>
            <a:noAutofit/>
          </a:bodyPr>
          <a:lstStyle/>
          <a:p>
            <a:r>
              <a:rPr lang="en-US" sz="4400" i="1" dirty="0">
                <a:effectLst>
                  <a:outerShdw blurRad="50800" dist="38100" dir="2700000" algn="tl" rotWithShape="0">
                    <a:schemeClr val="bg1"/>
                  </a:outerShdw>
                </a:effectLst>
                <a:uFillTx/>
                <a:latin typeface="Arial Black"/>
                <a:cs typeface="Arial Black"/>
              </a:rPr>
              <a:t>Playa Info</a:t>
            </a:r>
          </a:p>
        </p:txBody>
      </p:sp>
      <p:sp>
        <p:nvSpPr>
          <p:cNvPr id="3" name="Content Placeholder 2"/>
          <p:cNvSpPr>
            <a:spLocks noGrp="1"/>
          </p:cNvSpPr>
          <p:nvPr>
            <p:ph idx="1"/>
          </p:nvPr>
        </p:nvSpPr>
        <p:spPr>
          <a:xfrm>
            <a:off x="189398" y="1204913"/>
            <a:ext cx="8497402" cy="3863114"/>
          </a:xfrm>
        </p:spPr>
        <p:txBody>
          <a:bodyPr>
            <a:normAutofit/>
          </a:bodyPr>
          <a:lstStyle/>
          <a:p>
            <a:pPr lvl="1"/>
            <a:r>
              <a:rPr lang="en-US" sz="3200" dirty="0">
                <a:effectLst>
                  <a:outerShdw blurRad="50800" dist="38100" dir="2700000" algn="tl" rotWithShape="0">
                    <a:schemeClr val="bg1"/>
                  </a:outerShdw>
                </a:effectLst>
                <a:uFillTx/>
              </a:rPr>
              <a:t>24/7 Directory: </a:t>
            </a:r>
            <a:br>
              <a:rPr lang="en-US" sz="3200" dirty="0">
                <a:effectLst>
                  <a:outerShdw blurRad="50800" dist="38100" dir="2700000" algn="tl" rotWithShape="0">
                    <a:schemeClr val="bg1"/>
                  </a:outerShdw>
                </a:effectLst>
                <a:uFillTx/>
              </a:rPr>
            </a:br>
            <a:r>
              <a:rPr lang="en-US" sz="3200" dirty="0">
                <a:effectLst>
                  <a:outerShdw blurRad="50800" dist="38100" dir="2700000" algn="tl" rotWithShape="0">
                    <a:schemeClr val="bg1"/>
                  </a:outerShdw>
                </a:effectLst>
                <a:uFillTx/>
              </a:rPr>
              <a:t>Register your camp,</a:t>
            </a:r>
            <a:br>
              <a:rPr lang="en-US" sz="3200" dirty="0">
                <a:effectLst>
                  <a:outerShdw blurRad="50800" dist="38100" dir="2700000" algn="tl" rotWithShape="0">
                    <a:schemeClr val="bg1"/>
                  </a:outerShdw>
                </a:effectLst>
                <a:uFillTx/>
              </a:rPr>
            </a:br>
            <a:r>
              <a:rPr lang="en-US" sz="3200" dirty="0">
                <a:effectLst>
                  <a:outerShdw blurRad="50800" dist="38100" dir="2700000" algn="tl" rotWithShape="0">
                    <a:schemeClr val="bg1"/>
                  </a:outerShdw>
                </a:effectLst>
                <a:uFillTx/>
              </a:rPr>
              <a:t>find your friends</a:t>
            </a:r>
          </a:p>
          <a:p>
            <a:pPr lvl="1"/>
            <a:r>
              <a:rPr lang="en-US" sz="3200" dirty="0">
                <a:effectLst>
                  <a:outerShdw blurRad="50800" dist="38100" dir="2700000" algn="tl" rotWithShape="0">
                    <a:schemeClr val="bg1"/>
                  </a:outerShdw>
                </a:effectLst>
                <a:uFillTx/>
              </a:rPr>
              <a:t>Lost and Found</a:t>
            </a:r>
          </a:p>
          <a:p>
            <a:pPr lvl="1"/>
            <a:r>
              <a:rPr lang="en-US" sz="3200" dirty="0">
                <a:effectLst>
                  <a:outerShdw blurRad="50800" dist="38100" dir="2700000" algn="tl" rotWithShape="0">
                    <a:schemeClr val="bg1"/>
                  </a:outerShdw>
                </a:effectLst>
                <a:uFillTx/>
              </a:rPr>
              <a:t>V-Spot next door:</a:t>
            </a:r>
            <a:br>
              <a:rPr lang="en-US" sz="3200" dirty="0">
                <a:effectLst>
                  <a:outerShdw blurRad="50800" dist="38100" dir="2700000" algn="tl" rotWithShape="0">
                    <a:schemeClr val="bg1"/>
                  </a:outerShdw>
                </a:effectLst>
                <a:uFillTx/>
              </a:rPr>
            </a:br>
            <a:r>
              <a:rPr lang="en-US" sz="3200" dirty="0">
                <a:effectLst>
                  <a:outerShdw blurRad="50800" dist="38100" dir="2700000" algn="tl" rotWithShape="0">
                    <a:schemeClr val="bg1"/>
                  </a:outerShdw>
                </a:effectLst>
                <a:uFillTx/>
              </a:rPr>
              <a:t>find out about</a:t>
            </a:r>
            <a:br>
              <a:rPr lang="en-US" sz="3200" dirty="0">
                <a:effectLst>
                  <a:outerShdw blurRad="50800" dist="38100" dir="2700000" algn="tl" rotWithShape="0">
                    <a:schemeClr val="bg1"/>
                  </a:outerShdw>
                </a:effectLst>
                <a:uFillTx/>
              </a:rPr>
            </a:br>
            <a:r>
              <a:rPr lang="en-US" sz="3200" dirty="0">
                <a:effectLst>
                  <a:outerShdw blurRad="50800" dist="38100" dir="2700000" algn="tl" rotWithShape="0">
                    <a:schemeClr val="bg1"/>
                  </a:outerShdw>
                </a:effectLst>
                <a:uFillTx/>
              </a:rPr>
              <a:t>volunteering</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4600"/>
            <a:ext cx="8229600" cy="742950"/>
          </a:xfrm>
        </p:spPr>
        <p:txBody>
          <a:bodyPr>
            <a:noAutofit/>
          </a:bodyPr>
          <a:lstStyle/>
          <a:p>
            <a:r>
              <a:rPr lang="en-US" sz="4400" i="1" dirty="0">
                <a:uFillTx/>
                <a:latin typeface="Arial Black"/>
                <a:cs typeface="Arial Black"/>
              </a:rPr>
              <a:t>BMIR 94.5</a:t>
            </a:r>
          </a:p>
        </p:txBody>
      </p:sp>
      <p:sp>
        <p:nvSpPr>
          <p:cNvPr id="3" name="Content Placeholder 2"/>
          <p:cNvSpPr>
            <a:spLocks noGrp="1"/>
          </p:cNvSpPr>
          <p:nvPr>
            <p:ph idx="1"/>
          </p:nvPr>
        </p:nvSpPr>
        <p:spPr>
          <a:xfrm>
            <a:off x="189398" y="1204913"/>
            <a:ext cx="8497402" cy="3863114"/>
          </a:xfrm>
        </p:spPr>
        <p:txBody>
          <a:bodyPr>
            <a:normAutofit/>
          </a:bodyPr>
          <a:lstStyle/>
          <a:p>
            <a:pPr lvl="1"/>
            <a:r>
              <a:rPr lang="en-US" sz="3200" dirty="0">
                <a:uFillTx/>
              </a:rPr>
              <a:t>Burning Man Information Radio</a:t>
            </a:r>
          </a:p>
          <a:p>
            <a:pPr lvl="1"/>
            <a:r>
              <a:rPr lang="en-US" sz="3200" dirty="0">
                <a:uFillTx/>
              </a:rPr>
              <a:t>Gate, Exodus, and weather info</a:t>
            </a:r>
          </a:p>
          <a:p>
            <a:pPr lvl="1"/>
            <a:r>
              <a:rPr lang="en-US" sz="3200" dirty="0">
                <a:uFillTx/>
              </a:rPr>
              <a:t>Bring a hand crank or battery-op radio!</a:t>
            </a:r>
          </a:p>
          <a:p>
            <a:pPr lvl="1"/>
            <a:r>
              <a:rPr lang="en-US" sz="3200" dirty="0">
                <a:uFillTx/>
              </a:rPr>
              <a:t>Year-round: </a:t>
            </a:r>
            <a:r>
              <a:rPr lang="en-US" sz="3200" dirty="0" err="1">
                <a:uFillTx/>
              </a:rPr>
              <a:t>BMIR.org</a:t>
            </a:r>
            <a:endParaRPr lang="en-US" sz="3200" dirty="0">
              <a:uFillTx/>
            </a:endParaRPr>
          </a:p>
          <a:p>
            <a:pPr lvl="1"/>
            <a:endParaRPr lang="en-US" sz="3200" dirty="0">
              <a:uFillTx/>
            </a:endParaRPr>
          </a:p>
          <a:p>
            <a:pPr lvl="1"/>
            <a:endParaRPr lang="en-US" sz="3200" u="none" strike="noStrike" dirty="0">
              <a:effectLst/>
              <a:uFillTx/>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4600"/>
            <a:ext cx="8229600" cy="742950"/>
          </a:xfrm>
        </p:spPr>
        <p:txBody>
          <a:bodyPr>
            <a:noAutofit/>
          </a:bodyPr>
          <a:lstStyle/>
          <a:p>
            <a:r>
              <a:rPr lang="en-US" sz="4400" i="1" dirty="0">
                <a:uFillTx/>
                <a:latin typeface="Arial Black"/>
                <a:cs typeface="Arial Black"/>
              </a:rPr>
              <a:t>Yellow bikes</a:t>
            </a:r>
          </a:p>
        </p:txBody>
      </p:sp>
      <p:sp>
        <p:nvSpPr>
          <p:cNvPr id="3" name="Content Placeholder 2"/>
          <p:cNvSpPr>
            <a:spLocks noGrp="1"/>
          </p:cNvSpPr>
          <p:nvPr>
            <p:ph idx="1"/>
          </p:nvPr>
        </p:nvSpPr>
        <p:spPr>
          <a:xfrm>
            <a:off x="189398" y="1204913"/>
            <a:ext cx="8497402" cy="3863114"/>
          </a:xfrm>
        </p:spPr>
        <p:txBody>
          <a:bodyPr>
            <a:normAutofit/>
          </a:bodyPr>
          <a:lstStyle/>
          <a:p>
            <a:pPr lvl="1"/>
            <a:r>
              <a:rPr lang="en-US" sz="3200" dirty="0">
                <a:uFillTx/>
              </a:rPr>
              <a:t>Bike Crew maintains a big fleet of bikes that are provided to the community</a:t>
            </a:r>
          </a:p>
          <a:p>
            <a:pPr lvl="1"/>
            <a:r>
              <a:rPr lang="en-US" sz="3200" dirty="0">
                <a:uFillTx/>
              </a:rPr>
              <a:t>Bikes are actually </a:t>
            </a:r>
            <a:r>
              <a:rPr lang="en-US" sz="3200" dirty="0">
                <a:solidFill>
                  <a:srgbClr val="008000"/>
                </a:solidFill>
                <a:uFillTx/>
              </a:rPr>
              <a:t>green</a:t>
            </a:r>
            <a:r>
              <a:rPr lang="en-US" sz="3200" dirty="0">
                <a:uFillTx/>
              </a:rPr>
              <a:t>, with “</a:t>
            </a:r>
            <a:r>
              <a:rPr lang="en-US" sz="3200" dirty="0">
                <a:solidFill>
                  <a:srgbClr val="FF0000"/>
                </a:solidFill>
                <a:uFillTx/>
              </a:rPr>
              <a:t>Yellow Bike</a:t>
            </a:r>
            <a:r>
              <a:rPr lang="en-US" sz="3200" dirty="0">
                <a:uFillTx/>
              </a:rPr>
              <a:t>” written in red paint</a:t>
            </a:r>
          </a:p>
          <a:p>
            <a:pPr lvl="1"/>
            <a:r>
              <a:rPr lang="en-US" sz="3200" dirty="0">
                <a:uFillTx/>
              </a:rPr>
              <a:t>Do not lock up these bikes (1-way ride)</a:t>
            </a:r>
          </a:p>
          <a:p>
            <a:pPr lvl="1"/>
            <a:r>
              <a:rPr lang="en-US" sz="3200" dirty="0">
                <a:uFillTx/>
              </a:rPr>
              <a:t>Do not decorate or alter</a:t>
            </a:r>
          </a:p>
          <a:p>
            <a:pPr lvl="1"/>
            <a:endParaRPr lang="en-US" sz="3200" dirty="0">
              <a:uFillTx/>
            </a:endParaRPr>
          </a:p>
          <a:p>
            <a:pPr lvl="1"/>
            <a:endParaRPr lang="en-US" sz="3200" u="none" strike="noStrike" dirty="0">
              <a:effectLst/>
              <a:uFillTx/>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5"/>
          <p:cNvPicPr>
            <a:picLocks noChangeAspect="1"/>
          </p:cNvPicPr>
          <p:nvPr/>
        </p:nvPicPr>
        <p:blipFill rotWithShape="1">
          <a:blip r:embed="rId3"/>
          <a:srcRect l="8077" t="25237" r="9244" b="38742"/>
          <a:stretch/>
        </p:blipFill>
        <p:spPr>
          <a:xfrm>
            <a:off x="1816100" y="3098800"/>
            <a:ext cx="5460999" cy="1841500"/>
          </a:xfrm>
          <a:prstGeom prst="rect">
            <a:avLst/>
          </a:prstGeom>
        </p:spPr>
      </p:pic>
      <p:sp>
        <p:nvSpPr>
          <p:cNvPr id="2" name="Title 1"/>
          <p:cNvSpPr>
            <a:spLocks noGrp="1"/>
          </p:cNvSpPr>
          <p:nvPr>
            <p:ph type="title"/>
          </p:nvPr>
        </p:nvSpPr>
        <p:spPr>
          <a:xfrm>
            <a:off x="457200" y="284600"/>
            <a:ext cx="8229600" cy="742950"/>
          </a:xfrm>
        </p:spPr>
        <p:txBody>
          <a:bodyPr>
            <a:noAutofit/>
          </a:bodyPr>
          <a:lstStyle/>
          <a:p>
            <a:r>
              <a:rPr lang="en-US" sz="4400" i="1" dirty="0" err="1">
                <a:effectLst>
                  <a:outerShdw blurRad="50800" dist="38100" dir="2700000" algn="tl" rotWithShape="0">
                    <a:schemeClr val="bg1"/>
                  </a:outerShdw>
                </a:effectLst>
                <a:uFillTx/>
                <a:latin typeface="Arial Black"/>
                <a:cs typeface="Arial Black"/>
              </a:rPr>
              <a:t>Arctica</a:t>
            </a:r>
            <a:r>
              <a:rPr lang="en-US" sz="4400" i="1" dirty="0">
                <a:effectLst>
                  <a:outerShdw blurRad="50800" dist="38100" dir="2700000" algn="tl" rotWithShape="0">
                    <a:schemeClr val="bg1"/>
                  </a:outerShdw>
                </a:effectLst>
                <a:uFillTx/>
                <a:latin typeface="Arial Black"/>
                <a:cs typeface="Arial Black"/>
              </a:rPr>
              <a:t> - Ice Sales</a:t>
            </a:r>
          </a:p>
        </p:txBody>
      </p:sp>
      <p:sp>
        <p:nvSpPr>
          <p:cNvPr id="3" name="Content Placeholder 2"/>
          <p:cNvSpPr>
            <a:spLocks noGrp="1"/>
          </p:cNvSpPr>
          <p:nvPr>
            <p:ph idx="1"/>
          </p:nvPr>
        </p:nvSpPr>
        <p:spPr>
          <a:xfrm>
            <a:off x="189398" y="1204913"/>
            <a:ext cx="8586301" cy="1893887"/>
          </a:xfrm>
        </p:spPr>
        <p:txBody>
          <a:bodyPr>
            <a:noAutofit/>
          </a:bodyPr>
          <a:lstStyle/>
          <a:p>
            <a:pPr lvl="1">
              <a:lnSpc>
                <a:spcPct val="90000"/>
              </a:lnSpc>
            </a:pPr>
            <a:r>
              <a:rPr lang="en-US" sz="2800" dirty="0">
                <a:effectLst>
                  <a:outerShdw blurRad="50800" dist="76200" dir="2700000" algn="tl" rotWithShape="0">
                    <a:schemeClr val="bg1"/>
                  </a:outerShdw>
                </a:effectLst>
                <a:uFillTx/>
              </a:rPr>
              <a:t>Ice is our friend, keeps our food from killing us</a:t>
            </a:r>
          </a:p>
          <a:p>
            <a:pPr lvl="1">
              <a:lnSpc>
                <a:spcPct val="90000"/>
              </a:lnSpc>
            </a:pPr>
            <a:r>
              <a:rPr lang="en-US" sz="2800" dirty="0">
                <a:effectLst>
                  <a:outerShdw blurRad="50800" dist="76200" dir="2700000" algn="tl" rotWithShape="0">
                    <a:schemeClr val="bg1"/>
                  </a:outerShdw>
                </a:effectLst>
                <a:uFillTx/>
              </a:rPr>
              <a:t>You need cash for ice! $4/bag</a:t>
            </a:r>
          </a:p>
          <a:p>
            <a:pPr lvl="1">
              <a:lnSpc>
                <a:spcPct val="90000"/>
              </a:lnSpc>
            </a:pPr>
            <a:r>
              <a:rPr lang="en-US" sz="2800" dirty="0">
                <a:effectLst>
                  <a:outerShdw blurRad="50800" dist="76200" dir="2700000" algn="tl" rotWithShape="0">
                    <a:schemeClr val="bg1"/>
                  </a:outerShdw>
                </a:effectLst>
                <a:uFillTx/>
              </a:rPr>
              <a:t>3 Locations: Center Camp Circle, 3:00 and G, 9:00 and G</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58"/>
            <a:ext cx="9137143" cy="6108350"/>
          </a:xfrm>
          <a:prstGeom prst="rect">
            <a:avLst/>
          </a:prstGeom>
        </p:spPr>
      </p:pic>
      <p:sp>
        <p:nvSpPr>
          <p:cNvPr id="2" name="Title 1"/>
          <p:cNvSpPr>
            <a:spLocks noGrp="1"/>
          </p:cNvSpPr>
          <p:nvPr>
            <p:ph type="title"/>
          </p:nvPr>
        </p:nvSpPr>
        <p:spPr>
          <a:xfrm>
            <a:off x="457200" y="284600"/>
            <a:ext cx="8229600" cy="742950"/>
          </a:xfrm>
        </p:spPr>
        <p:txBody>
          <a:bodyPr>
            <a:noAutofit/>
          </a:bodyPr>
          <a:lstStyle/>
          <a:p>
            <a:r>
              <a:rPr lang="en-US" sz="4400" i="1" dirty="0">
                <a:uFillTx/>
                <a:latin typeface="Arial Black"/>
                <a:cs typeface="Arial Black"/>
              </a:rPr>
              <a:t>Center Camp Cafe</a:t>
            </a:r>
          </a:p>
        </p:txBody>
      </p:sp>
      <p:sp>
        <p:nvSpPr>
          <p:cNvPr id="3" name="Content Placeholder 2"/>
          <p:cNvSpPr>
            <a:spLocks noGrp="1"/>
          </p:cNvSpPr>
          <p:nvPr>
            <p:ph idx="1"/>
          </p:nvPr>
        </p:nvSpPr>
        <p:spPr>
          <a:xfrm>
            <a:off x="189398" y="1204913"/>
            <a:ext cx="8723426" cy="3863114"/>
          </a:xfrm>
        </p:spPr>
        <p:txBody>
          <a:bodyPr>
            <a:normAutofit/>
          </a:bodyPr>
          <a:lstStyle/>
          <a:p>
            <a:pPr lvl="1"/>
            <a:endParaRPr lang="en-US" sz="3200" dirty="0">
              <a:uFillTx/>
            </a:endParaRPr>
          </a:p>
          <a:p>
            <a:pPr lvl="1"/>
            <a:endParaRPr lang="en-US" sz="3200" u="none" strike="noStrike" dirty="0">
              <a:effectLst/>
              <a:uFillTx/>
            </a:endParaRPr>
          </a:p>
        </p:txBody>
      </p:sp>
      <p:sp>
        <p:nvSpPr>
          <p:cNvPr id="5" name="TextBox 4"/>
          <p:cNvSpPr txBox="1">
            <a:spLocks/>
          </p:cNvSpPr>
          <p:nvPr/>
        </p:nvSpPr>
        <p:spPr>
          <a:xfrm>
            <a:off x="6860225" y="5402311"/>
            <a:ext cx="2309222" cy="369332"/>
          </a:xfrm>
          <a:prstGeom prst="rect">
            <a:avLst/>
          </a:prstGeom>
          <a:noFill/>
        </p:spPr>
        <p:txBody>
          <a:bodyPr wrap="none" rtlCol="0">
            <a:spAutoFit/>
          </a:bodyPr>
          <a:lstStyle/>
          <a:p>
            <a:r>
              <a:rPr lang="en-US" b="1">
                <a:solidFill>
                  <a:srgbClr val="FF0000"/>
                </a:solidFill>
                <a:effectLst>
                  <a:outerShdw dist="76200" dir="2700000" algn="tl" rotWithShape="0">
                    <a:srgbClr val="000000"/>
                  </a:outerShdw>
                </a:effectLst>
                <a:uFillTx/>
              </a:rPr>
              <a:t>[TS suggested rev.]</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4600"/>
            <a:ext cx="8229600" cy="742950"/>
          </a:xfrm>
        </p:spPr>
        <p:txBody>
          <a:bodyPr>
            <a:noAutofit/>
          </a:bodyPr>
          <a:lstStyle/>
          <a:p>
            <a:r>
              <a:rPr lang="en-US" sz="4400" i="1" dirty="0" err="1">
                <a:uFillTx/>
                <a:latin typeface="Arial Black"/>
                <a:cs typeface="Arial Black"/>
              </a:rPr>
              <a:t>ARTery</a:t>
            </a:r>
            <a:r>
              <a:rPr lang="en-US" sz="4400" i="1" dirty="0">
                <a:uFillTx/>
                <a:latin typeface="Arial Black"/>
                <a:cs typeface="Arial Black"/>
              </a:rPr>
              <a:t> &amp; Everywhere</a:t>
            </a:r>
          </a:p>
        </p:txBody>
      </p:sp>
      <p:sp>
        <p:nvSpPr>
          <p:cNvPr id="3" name="Content Placeholder 2"/>
          <p:cNvSpPr>
            <a:spLocks noGrp="1"/>
          </p:cNvSpPr>
          <p:nvPr>
            <p:ph idx="1"/>
          </p:nvPr>
        </p:nvSpPr>
        <p:spPr>
          <a:xfrm>
            <a:off x="189398" y="1204913"/>
            <a:ext cx="7760802" cy="3863114"/>
          </a:xfrm>
        </p:spPr>
        <p:txBody>
          <a:bodyPr>
            <a:normAutofit/>
          </a:bodyPr>
          <a:lstStyle/>
          <a:p>
            <a:pPr lvl="1"/>
            <a:r>
              <a:rPr lang="en-US" sz="3200" dirty="0" err="1">
                <a:uFillTx/>
              </a:rPr>
              <a:t>ARTery</a:t>
            </a:r>
            <a:endParaRPr lang="en-US" sz="3200" dirty="0">
              <a:uFillTx/>
            </a:endParaRPr>
          </a:p>
          <a:p>
            <a:pPr lvl="2"/>
            <a:r>
              <a:rPr lang="en-US" sz="3200" dirty="0">
                <a:uFillTx/>
              </a:rPr>
              <a:t>Great place to learn about the art, and what’s burning when</a:t>
            </a:r>
          </a:p>
          <a:p>
            <a:pPr lvl="1"/>
            <a:r>
              <a:rPr lang="en-US" sz="3400" dirty="0">
                <a:uFillTx/>
              </a:rPr>
              <a:t>Everywhere pavilion</a:t>
            </a:r>
          </a:p>
          <a:p>
            <a:pPr lvl="2"/>
            <a:r>
              <a:rPr lang="en-US" sz="3200" dirty="0">
                <a:uFillTx/>
              </a:rPr>
              <a:t>Info about Burning Man’s year-round activities and nonprofit work</a:t>
            </a:r>
            <a:endParaRPr lang="en-US" sz="3000" dirty="0">
              <a:uFillTx/>
            </a:endParaRPr>
          </a:p>
          <a:p>
            <a:pPr lvl="1"/>
            <a:endParaRPr lang="en-US" sz="3200" dirty="0">
              <a:uFillTx/>
            </a:endParaRPr>
          </a:p>
          <a:p>
            <a:pPr lvl="1"/>
            <a:endParaRPr lang="en-US" sz="3200" u="none" strike="noStrike" dirty="0">
              <a:effectLst/>
              <a:uFillTx/>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4693" y="273562"/>
            <a:ext cx="8229601" cy="4523740"/>
          </a:xfrm>
        </p:spPr>
        <p:txBody>
          <a:bodyPr>
            <a:noAutofit/>
          </a:bodyPr>
          <a:lstStyle/>
          <a:p>
            <a:pPr>
              <a:lnSpc>
                <a:spcPct val="110000"/>
              </a:lnSpc>
              <a:buClr>
                <a:schemeClr val="tx2"/>
              </a:buClr>
            </a:pPr>
            <a:r>
              <a:rPr lang="en-US" sz="3600" dirty="0">
                <a:uFillTx/>
              </a:rPr>
              <a:t>All entertainment is DIY</a:t>
            </a:r>
          </a:p>
          <a:p>
            <a:pPr>
              <a:lnSpc>
                <a:spcPct val="110000"/>
              </a:lnSpc>
              <a:buClr>
                <a:schemeClr val="tx2"/>
              </a:buClr>
            </a:pPr>
            <a:r>
              <a:rPr lang="en-US" sz="3600" dirty="0">
                <a:uFillTx/>
              </a:rPr>
              <a:t>There’s no VIP anything</a:t>
            </a:r>
          </a:p>
          <a:p>
            <a:pPr>
              <a:lnSpc>
                <a:spcPct val="110000"/>
              </a:lnSpc>
              <a:buClr>
                <a:schemeClr val="tx2"/>
              </a:buClr>
            </a:pPr>
            <a:r>
              <a:rPr lang="en-US" sz="3600" dirty="0">
                <a:uFillTx/>
              </a:rPr>
              <a:t>It’s </a:t>
            </a:r>
            <a:r>
              <a:rPr lang="en-US" sz="3600" dirty="0">
                <a:solidFill>
                  <a:srgbClr val="FF0000"/>
                </a:solidFill>
                <a:uFillTx/>
              </a:rPr>
              <a:t>mostly</a:t>
            </a:r>
            <a:r>
              <a:rPr lang="en-US" sz="3600" dirty="0">
                <a:uFillTx/>
              </a:rPr>
              <a:t> run by volunteers</a:t>
            </a:r>
          </a:p>
          <a:p>
            <a:pPr>
              <a:lnSpc>
                <a:spcPct val="110000"/>
              </a:lnSpc>
              <a:buClr>
                <a:schemeClr val="tx2"/>
              </a:buClr>
            </a:pPr>
            <a:r>
              <a:rPr lang="en-US" sz="3600" dirty="0">
                <a:uFillTx/>
              </a:rPr>
              <a:t>There’s hardly any vending </a:t>
            </a:r>
          </a:p>
          <a:p>
            <a:pPr>
              <a:lnSpc>
                <a:spcPct val="110000"/>
              </a:lnSpc>
              <a:buClr>
                <a:schemeClr val="tx2"/>
              </a:buClr>
            </a:pPr>
            <a:r>
              <a:rPr lang="en-US" sz="3600" dirty="0">
                <a:solidFill>
                  <a:srgbClr val="FF0000"/>
                </a:solidFill>
                <a:uFillTx/>
              </a:rPr>
              <a:t>You must ‘pack out your trash’</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4600"/>
            <a:ext cx="8229600" cy="742950"/>
          </a:xfrm>
        </p:spPr>
        <p:txBody>
          <a:bodyPr>
            <a:noAutofit/>
          </a:bodyPr>
          <a:lstStyle/>
          <a:p>
            <a:r>
              <a:rPr lang="en-US" sz="4400" i="1" dirty="0">
                <a:uFillTx/>
                <a:latin typeface="Arial Black"/>
                <a:cs typeface="Arial Black"/>
              </a:rPr>
              <a:t>Media Mecca</a:t>
            </a:r>
          </a:p>
        </p:txBody>
      </p:sp>
      <p:sp>
        <p:nvSpPr>
          <p:cNvPr id="3" name="Content Placeholder 2"/>
          <p:cNvSpPr>
            <a:spLocks noGrp="1"/>
          </p:cNvSpPr>
          <p:nvPr>
            <p:ph idx="1"/>
          </p:nvPr>
        </p:nvSpPr>
        <p:spPr>
          <a:xfrm>
            <a:off x="189398" y="1204913"/>
            <a:ext cx="8378054" cy="3863114"/>
          </a:xfrm>
        </p:spPr>
        <p:txBody>
          <a:bodyPr>
            <a:normAutofit/>
          </a:bodyPr>
          <a:lstStyle/>
          <a:p>
            <a:pPr lvl="1"/>
            <a:r>
              <a:rPr lang="en-US" sz="3200" dirty="0">
                <a:uFillTx/>
              </a:rPr>
              <a:t>Press and media registration</a:t>
            </a:r>
          </a:p>
          <a:p>
            <a:pPr lvl="1"/>
            <a:r>
              <a:rPr lang="en-US" sz="3200" dirty="0">
                <a:uFillTx/>
              </a:rPr>
              <a:t>Any professional project needs a media agreement – cameras get tagged</a:t>
            </a:r>
          </a:p>
          <a:p>
            <a:pPr lvl="1"/>
            <a:r>
              <a:rPr lang="en-US" sz="3200" dirty="0">
                <a:uFillTx/>
              </a:rPr>
              <a:t>Personal photos are okay, but please don’t be a creeper!</a:t>
            </a:r>
          </a:p>
          <a:p>
            <a:pPr lvl="1"/>
            <a:endParaRPr lang="en-US" sz="3200" dirty="0">
              <a:uFillTx/>
            </a:endParaRPr>
          </a:p>
          <a:p>
            <a:pPr lvl="1"/>
            <a:endParaRPr lang="en-US" sz="3200" u="none" strike="noStrike" dirty="0">
              <a:effectLst/>
              <a:uFillTx/>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177" y="179864"/>
            <a:ext cx="8229600" cy="742950"/>
          </a:xfrm>
        </p:spPr>
        <p:txBody>
          <a:bodyPr>
            <a:noAutofit/>
          </a:bodyPr>
          <a:lstStyle/>
          <a:p>
            <a:r>
              <a:rPr lang="en-US" sz="4400" i="1" dirty="0">
                <a:uFillTx/>
                <a:latin typeface="Arial Black"/>
                <a:cs typeface="Arial Black"/>
              </a:rPr>
              <a:t>DPW</a:t>
            </a:r>
          </a:p>
        </p:txBody>
      </p:sp>
      <p:sp>
        <p:nvSpPr>
          <p:cNvPr id="3" name="Content Placeholder 2"/>
          <p:cNvSpPr>
            <a:spLocks noGrp="1"/>
          </p:cNvSpPr>
          <p:nvPr>
            <p:ph idx="1"/>
          </p:nvPr>
        </p:nvSpPr>
        <p:spPr>
          <a:xfrm>
            <a:off x="45375" y="1100177"/>
            <a:ext cx="4395302" cy="3863114"/>
          </a:xfrm>
        </p:spPr>
        <p:txBody>
          <a:bodyPr>
            <a:normAutofit/>
          </a:bodyPr>
          <a:lstStyle/>
          <a:p>
            <a:pPr lvl="1"/>
            <a:r>
              <a:rPr lang="en-US" sz="3200" dirty="0">
                <a:uFillTx/>
              </a:rPr>
              <a:t>Set up and take down the city infrastructure</a:t>
            </a:r>
          </a:p>
          <a:p>
            <a:pPr lvl="1"/>
            <a:r>
              <a:rPr lang="en-US" sz="3200" dirty="0">
                <a:uFillTx/>
              </a:rPr>
              <a:t>On site for 2-3 months prior</a:t>
            </a:r>
          </a:p>
          <a:p>
            <a:pPr lvl="1"/>
            <a:r>
              <a:rPr lang="en-US" sz="3200" dirty="0">
                <a:uFillTx/>
              </a:rPr>
              <a:t>Playa restoration after you leave</a:t>
            </a:r>
          </a:p>
          <a:p>
            <a:pPr lvl="1"/>
            <a:endParaRPr lang="en-US" sz="3200" u="none" strike="noStrike" dirty="0">
              <a:effectLst/>
              <a:uFillTx/>
            </a:endParaRPr>
          </a:p>
        </p:txBody>
      </p:sp>
      <p:pic>
        <p:nvPicPr>
          <p:cNvPr id="4" name="Shape 310"/>
          <p:cNvPicPr preferRelativeResize="0"/>
          <p:nvPr/>
        </p:nvPicPr>
        <p:blipFill rotWithShape="1">
          <a:blip r:embed="rId3"/>
          <a:srcRect r="35780"/>
          <a:stretch/>
        </p:blipFill>
        <p:spPr>
          <a:xfrm>
            <a:off x="4189841" y="1893"/>
            <a:ext cx="4954159" cy="5141608"/>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4600"/>
            <a:ext cx="8229600" cy="742950"/>
          </a:xfrm>
        </p:spPr>
        <p:txBody>
          <a:bodyPr>
            <a:noAutofit/>
          </a:bodyPr>
          <a:lstStyle/>
          <a:p>
            <a:r>
              <a:rPr lang="en-US" sz="4400" i="1" dirty="0">
                <a:uFillTx/>
                <a:latin typeface="Arial Black"/>
                <a:cs typeface="Arial Black"/>
              </a:rPr>
              <a:t>Other volunteer services</a:t>
            </a:r>
          </a:p>
        </p:txBody>
      </p:sp>
      <p:sp>
        <p:nvSpPr>
          <p:cNvPr id="3" name="Content Placeholder 2"/>
          <p:cNvSpPr>
            <a:spLocks noGrp="1"/>
          </p:cNvSpPr>
          <p:nvPr>
            <p:ph idx="1"/>
          </p:nvPr>
        </p:nvSpPr>
        <p:spPr>
          <a:xfrm>
            <a:off x="189398" y="1204913"/>
            <a:ext cx="8378054" cy="3863114"/>
          </a:xfrm>
        </p:spPr>
        <p:txBody>
          <a:bodyPr>
            <a:normAutofit/>
          </a:bodyPr>
          <a:lstStyle/>
          <a:p>
            <a:pPr lvl="1"/>
            <a:r>
              <a:rPr lang="en-US" sz="3200" dirty="0">
                <a:uFillTx/>
              </a:rPr>
              <a:t>Bike repair shops, massage and body work, recovery groups, </a:t>
            </a:r>
            <a:r>
              <a:rPr lang="en-US" sz="3200" dirty="0" err="1">
                <a:uFillTx/>
              </a:rPr>
              <a:t>etc</a:t>
            </a:r>
            <a:r>
              <a:rPr lang="en-US" sz="3200" dirty="0">
                <a:uFillTx/>
              </a:rPr>
              <a:t>, etc.</a:t>
            </a:r>
          </a:p>
          <a:p>
            <a:pPr lvl="1"/>
            <a:r>
              <a:rPr lang="en-US" sz="3200" dirty="0">
                <a:uFillTx/>
              </a:rPr>
              <a:t>Too many to list – check your What Where When guide for info</a:t>
            </a:r>
          </a:p>
          <a:p>
            <a:pPr lvl="1"/>
            <a:endParaRPr lang="en-US" sz="3200" u="none" strike="noStrike" dirty="0">
              <a:effectLst/>
              <a:uFillTx/>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3627" y="1472820"/>
            <a:ext cx="7865567" cy="3751107"/>
          </a:xfrm>
        </p:spPr>
        <p:txBody>
          <a:bodyPr>
            <a:noAutofit/>
          </a:bodyPr>
          <a:lstStyle/>
          <a:p>
            <a:pPr marL="0" indent="0" algn="ctr">
              <a:buNone/>
            </a:pPr>
            <a:r>
              <a:rPr lang="en-US" sz="3000" dirty="0">
                <a:uFillTx/>
              </a:rPr>
              <a:t>Our community values creative cooperation and collaboration. We strive to produce, promote and protect social networks, public spaces, works of art, and methods of communication that support such interaction.</a:t>
            </a:r>
          </a:p>
        </p:txBody>
      </p:sp>
      <p:sp>
        <p:nvSpPr>
          <p:cNvPr id="6" name="TextBox 5"/>
          <p:cNvSpPr txBox="1">
            <a:spLocks/>
          </p:cNvSpPr>
          <p:nvPr/>
        </p:nvSpPr>
        <p:spPr>
          <a:xfrm>
            <a:off x="10993" y="285827"/>
            <a:ext cx="9133007" cy="584776"/>
          </a:xfrm>
          <a:prstGeom prst="rect">
            <a:avLst/>
          </a:prstGeom>
          <a:solidFill>
            <a:schemeClr val="accent6"/>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US" sz="3200" dirty="0">
                <a:solidFill>
                  <a:schemeClr val="bg1"/>
                </a:solidFill>
                <a:uFillTx/>
                <a:latin typeface="Arial Black"/>
                <a:cs typeface="Arial Black"/>
              </a:rPr>
              <a:t>COMMUNAL EFFORT</a:t>
            </a:r>
          </a:p>
        </p:txBody>
      </p:sp>
      <p:sp>
        <p:nvSpPr>
          <p:cNvPr id="7" name="TextBox 6"/>
          <p:cNvSpPr txBox="1">
            <a:spLocks/>
          </p:cNvSpPr>
          <p:nvPr/>
        </p:nvSpPr>
        <p:spPr>
          <a:xfrm>
            <a:off x="991968" y="991390"/>
            <a:ext cx="980410" cy="1569660"/>
          </a:xfrm>
          <a:prstGeom prst="rect">
            <a:avLst/>
          </a:prstGeom>
          <a:noFill/>
        </p:spPr>
        <p:txBody>
          <a:bodyPr wrap="square" rtlCol="0">
            <a:spAutoFit/>
          </a:bodyPr>
          <a:lstStyle/>
          <a:p>
            <a:r>
              <a:rPr lang="en-US" sz="9600" dirty="0">
                <a:solidFill>
                  <a:schemeClr val="tx2"/>
                </a:solidFill>
                <a:uFillTx/>
              </a:rPr>
              <a:t>“</a:t>
            </a:r>
          </a:p>
        </p:txBody>
      </p:sp>
      <p:sp>
        <p:nvSpPr>
          <p:cNvPr id="8" name="TextBox 7"/>
          <p:cNvSpPr txBox="1">
            <a:spLocks/>
          </p:cNvSpPr>
          <p:nvPr/>
        </p:nvSpPr>
        <p:spPr>
          <a:xfrm rot="10800000">
            <a:off x="6517360" y="3136733"/>
            <a:ext cx="980410" cy="1569660"/>
          </a:xfrm>
          <a:prstGeom prst="rect">
            <a:avLst/>
          </a:prstGeom>
          <a:noFill/>
        </p:spPr>
        <p:txBody>
          <a:bodyPr wrap="square" rtlCol="0">
            <a:spAutoFit/>
          </a:bodyPr>
          <a:lstStyle/>
          <a:p>
            <a:r>
              <a:rPr lang="en-US" sz="9600" dirty="0">
                <a:solidFill>
                  <a:schemeClr val="tx2"/>
                </a:solidFill>
                <a:uFillTx/>
              </a:rPr>
              <a:t>“</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a:spLocks/>
          </p:cNvSpPr>
          <p:nvPr/>
        </p:nvSpPr>
        <p:spPr>
          <a:xfrm>
            <a:off x="0" y="0"/>
            <a:ext cx="9144000" cy="51435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uFillTx/>
            </a:endParaRPr>
          </a:p>
        </p:txBody>
      </p:sp>
      <p:pic>
        <p:nvPicPr>
          <p:cNvPr id="3" name="Picture 2"/>
          <p:cNvPicPr>
            <a:picLocks noChangeAspect="1"/>
          </p:cNvPicPr>
          <p:nvPr/>
        </p:nvPicPr>
        <p:blipFill rotWithShape="1">
          <a:blip r:embed="rId3"/>
          <a:srcRect b="15240"/>
          <a:stretch/>
        </p:blipFill>
        <p:spPr>
          <a:xfrm>
            <a:off x="0" y="-1"/>
            <a:ext cx="9144000" cy="5143501"/>
          </a:xfrm>
          <a:prstGeom prst="rect">
            <a:avLst/>
          </a:prstGeom>
        </p:spPr>
      </p:pic>
      <p:sp>
        <p:nvSpPr>
          <p:cNvPr id="8" name="Oval 7"/>
          <p:cNvSpPr>
            <a:spLocks/>
          </p:cNvSpPr>
          <p:nvPr/>
        </p:nvSpPr>
        <p:spPr>
          <a:xfrm>
            <a:off x="356513" y="277519"/>
            <a:ext cx="791013" cy="791013"/>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uFillTx/>
            </a:endParaRPr>
          </a:p>
        </p:txBody>
      </p:sp>
      <p:sp>
        <p:nvSpPr>
          <p:cNvPr id="9" name="Title 1"/>
          <p:cNvSpPr>
            <a:spLocks noGrp="1"/>
          </p:cNvSpPr>
          <p:nvPr>
            <p:ph type="title"/>
          </p:nvPr>
        </p:nvSpPr>
        <p:spPr>
          <a:xfrm>
            <a:off x="334649" y="322076"/>
            <a:ext cx="8229600" cy="1181709"/>
          </a:xfrm>
        </p:spPr>
        <p:txBody>
          <a:bodyPr>
            <a:normAutofit fontScale="90000"/>
          </a:bodyPr>
          <a:lstStyle/>
          <a:p>
            <a:r>
              <a:rPr lang="en-US" b="1" dirty="0">
                <a:uFillTx/>
                <a:latin typeface="Blackoak Std"/>
                <a:cs typeface="Blackoak Std"/>
              </a:rPr>
              <a:t>4 </a:t>
            </a:r>
            <a:r>
              <a:rPr lang="en-US" b="1" dirty="0">
                <a:solidFill>
                  <a:srgbClr val="FFFFFF"/>
                </a:solidFill>
                <a:uFillTx/>
              </a:rPr>
              <a:t>You need to bring everything</a:t>
            </a:r>
            <a:br>
              <a:rPr lang="en-US" dirty="0">
                <a:solidFill>
                  <a:srgbClr val="FFFFFF"/>
                </a:solidFill>
                <a:uFillTx/>
              </a:rPr>
            </a:br>
            <a:endParaRPr lang="en-US" dirty="0">
              <a:solidFill>
                <a:srgbClr val="FFFFFF"/>
              </a:solidFill>
              <a:uFillTx/>
            </a:endParaRPr>
          </a:p>
        </p:txBody>
      </p:sp>
      <p:sp>
        <p:nvSpPr>
          <p:cNvPr id="10" name="Rectangle 9"/>
          <p:cNvSpPr>
            <a:spLocks/>
          </p:cNvSpPr>
          <p:nvPr/>
        </p:nvSpPr>
        <p:spPr>
          <a:xfrm>
            <a:off x="1189267" y="828453"/>
            <a:ext cx="6061281" cy="646331"/>
          </a:xfrm>
          <a:prstGeom prst="rect">
            <a:avLst/>
          </a:prstGeom>
        </p:spPr>
        <p:txBody>
          <a:bodyPr wrap="square">
            <a:spAutoFit/>
          </a:bodyPr>
          <a:lstStyle/>
          <a:p>
            <a:r>
              <a:rPr lang="en-US" sz="3600" b="1" dirty="0">
                <a:solidFill>
                  <a:srgbClr val="FFFFFF"/>
                </a:solidFill>
                <a:uFillTx/>
              </a:rPr>
              <a:t>with you</a:t>
            </a:r>
            <a:r>
              <a:rPr lang="en-US" sz="3600" b="1" i="1" dirty="0">
                <a:solidFill>
                  <a:srgbClr val="FFFFFF"/>
                </a:solidFill>
                <a:uFillTx/>
              </a:rPr>
              <a:t>. </a:t>
            </a:r>
            <a:r>
              <a:rPr lang="en-US" sz="3600" b="1" u="sng" dirty="0">
                <a:solidFill>
                  <a:srgbClr val="FFFFFF"/>
                </a:solidFill>
                <a:uFillTx/>
              </a:rPr>
              <a:t>Everything</a:t>
            </a:r>
            <a:r>
              <a:rPr lang="en-US" sz="3600" b="1" dirty="0">
                <a:solidFill>
                  <a:srgbClr val="FFFFFF"/>
                </a:solidFill>
                <a:uFillTx/>
              </a:rPr>
              <a:t>.</a:t>
            </a:r>
            <a:r>
              <a:rPr lang="en-US" sz="3600" b="1" i="1" dirty="0">
                <a:solidFill>
                  <a:srgbClr val="FFFFFF"/>
                </a:solidFill>
                <a:uFillTx/>
              </a:rPr>
              <a:t> </a:t>
            </a:r>
            <a:endParaRPr lang="en-US" sz="3600" dirty="0">
              <a:solidFill>
                <a:srgbClr val="FFFFFF"/>
              </a:solidFill>
              <a:uFillTx/>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4600"/>
            <a:ext cx="8229600" cy="742950"/>
          </a:xfrm>
        </p:spPr>
        <p:txBody>
          <a:bodyPr>
            <a:noAutofit/>
          </a:bodyPr>
          <a:lstStyle/>
          <a:p>
            <a:r>
              <a:rPr lang="en-US" sz="4400" i="1" dirty="0">
                <a:uFillTx/>
                <a:latin typeface="Arial Black"/>
                <a:cs typeface="Arial Black"/>
              </a:rPr>
              <a:t>Drinking water</a:t>
            </a:r>
          </a:p>
        </p:txBody>
      </p:sp>
      <p:sp>
        <p:nvSpPr>
          <p:cNvPr id="3" name="Content Placeholder 2"/>
          <p:cNvSpPr>
            <a:spLocks noGrp="1"/>
          </p:cNvSpPr>
          <p:nvPr>
            <p:ph idx="1"/>
          </p:nvPr>
        </p:nvSpPr>
        <p:spPr>
          <a:xfrm>
            <a:off x="457200" y="1410427"/>
            <a:ext cx="8229600" cy="3657600"/>
          </a:xfrm>
        </p:spPr>
        <p:txBody>
          <a:bodyPr>
            <a:normAutofit/>
          </a:bodyPr>
          <a:lstStyle/>
          <a:p>
            <a:pPr lvl="1">
              <a:buClr>
                <a:schemeClr val="tx2"/>
              </a:buClr>
            </a:pPr>
            <a:r>
              <a:rPr lang="en-US" sz="3200" dirty="0">
                <a:uFillTx/>
              </a:rPr>
              <a:t>1.5 gallons per day per person </a:t>
            </a:r>
          </a:p>
          <a:p>
            <a:pPr lvl="1">
              <a:buClr>
                <a:schemeClr val="tx2"/>
              </a:buClr>
            </a:pPr>
            <a:r>
              <a:rPr lang="en-US" sz="3200" dirty="0">
                <a:uFillTx/>
              </a:rPr>
              <a:t>Fun fact: That’s about 87 lb. of water for a week, per person</a:t>
            </a:r>
          </a:p>
          <a:p>
            <a:pPr lvl="1">
              <a:buClr>
                <a:schemeClr val="tx2"/>
              </a:buClr>
            </a:pPr>
            <a:r>
              <a:rPr lang="en-US" sz="3200" dirty="0">
                <a:uFillTx/>
              </a:rPr>
              <a:t>Buy in bulk please, not small bottles</a:t>
            </a:r>
          </a:p>
          <a:p>
            <a:pPr lvl="1">
              <a:buClr>
                <a:schemeClr val="tx2"/>
              </a:buClr>
            </a:pPr>
            <a:r>
              <a:rPr lang="en-US" sz="3200" dirty="0">
                <a:uFillTx/>
              </a:rPr>
              <a:t>Electrolytes (salt), not just water</a:t>
            </a:r>
            <a:endParaRPr lang="en-US" sz="3200" u="none" strike="noStrike" dirty="0">
              <a:effectLst/>
              <a:uFillTx/>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4600"/>
            <a:ext cx="8229600" cy="742950"/>
          </a:xfrm>
        </p:spPr>
        <p:txBody>
          <a:bodyPr>
            <a:noAutofit/>
          </a:bodyPr>
          <a:lstStyle/>
          <a:p>
            <a:r>
              <a:rPr lang="en-US" sz="4400" i="1" dirty="0">
                <a:uFillTx/>
                <a:latin typeface="Arial Black"/>
                <a:cs typeface="Arial Black"/>
              </a:rPr>
              <a:t>Shelter</a:t>
            </a:r>
          </a:p>
        </p:txBody>
      </p:sp>
      <p:sp>
        <p:nvSpPr>
          <p:cNvPr id="3" name="Content Placeholder 2"/>
          <p:cNvSpPr>
            <a:spLocks noGrp="1"/>
          </p:cNvSpPr>
          <p:nvPr>
            <p:ph idx="1"/>
          </p:nvPr>
        </p:nvSpPr>
        <p:spPr>
          <a:xfrm>
            <a:off x="323090" y="1204913"/>
            <a:ext cx="8363710" cy="3863114"/>
          </a:xfrm>
        </p:spPr>
        <p:txBody>
          <a:bodyPr>
            <a:normAutofit/>
          </a:bodyPr>
          <a:lstStyle/>
          <a:p>
            <a:pPr lvl="1">
              <a:buClr>
                <a:schemeClr val="tx2"/>
              </a:buClr>
            </a:pPr>
            <a:r>
              <a:rPr lang="en-US" sz="3200" dirty="0">
                <a:uFillTx/>
              </a:rPr>
              <a:t>Tents, domes, campers, trailers, yurts</a:t>
            </a:r>
          </a:p>
          <a:p>
            <a:pPr lvl="1">
              <a:buClr>
                <a:schemeClr val="tx2"/>
              </a:buClr>
            </a:pPr>
            <a:r>
              <a:rPr lang="en-US" sz="3200" dirty="0">
                <a:uFillTx/>
              </a:rPr>
              <a:t>The stakes that came with most tents are junk – use heavy spikes or rebar</a:t>
            </a:r>
          </a:p>
          <a:p>
            <a:pPr lvl="1">
              <a:buClr>
                <a:schemeClr val="tx2"/>
              </a:buClr>
            </a:pPr>
            <a:r>
              <a:rPr lang="en-US" sz="3200" dirty="0">
                <a:uFillTx/>
              </a:rPr>
              <a:t>Cap your rebar – prevent injuries</a:t>
            </a:r>
          </a:p>
          <a:p>
            <a:pPr lvl="1">
              <a:buClr>
                <a:schemeClr val="tx2"/>
              </a:buClr>
            </a:pPr>
            <a:r>
              <a:rPr lang="en-US" sz="3200" dirty="0">
                <a:uFillTx/>
              </a:rPr>
              <a:t>Shade cloth for your tent</a:t>
            </a:r>
          </a:p>
          <a:p>
            <a:pPr lvl="1">
              <a:buClr>
                <a:schemeClr val="tx2"/>
              </a:buClr>
            </a:pPr>
            <a:r>
              <a:rPr lang="en-US" sz="3200" dirty="0">
                <a:uFillTx/>
              </a:rPr>
              <a:t>Bedding cover – keep the dust off</a:t>
            </a:r>
            <a:endParaRPr lang="en-US" sz="3200" u="none" strike="noStrike" dirty="0">
              <a:effectLst/>
              <a:uFillTx/>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4600"/>
            <a:ext cx="8229600" cy="742950"/>
          </a:xfrm>
        </p:spPr>
        <p:txBody>
          <a:bodyPr>
            <a:noAutofit/>
          </a:bodyPr>
          <a:lstStyle/>
          <a:p>
            <a:r>
              <a:rPr lang="en-US" sz="4400" i="1" dirty="0">
                <a:uFillTx/>
                <a:latin typeface="Arial Black"/>
                <a:cs typeface="Arial Black"/>
              </a:rPr>
              <a:t>Food</a:t>
            </a:r>
          </a:p>
        </p:txBody>
      </p:sp>
      <p:sp>
        <p:nvSpPr>
          <p:cNvPr id="3" name="Content Placeholder 2"/>
          <p:cNvSpPr>
            <a:spLocks noGrp="1"/>
          </p:cNvSpPr>
          <p:nvPr>
            <p:ph idx="1"/>
          </p:nvPr>
        </p:nvSpPr>
        <p:spPr>
          <a:xfrm>
            <a:off x="323090" y="1204913"/>
            <a:ext cx="8363710" cy="3863114"/>
          </a:xfrm>
        </p:spPr>
        <p:txBody>
          <a:bodyPr>
            <a:normAutofit/>
          </a:bodyPr>
          <a:lstStyle/>
          <a:p>
            <a:pPr lvl="1">
              <a:buClr>
                <a:schemeClr val="tx2"/>
              </a:buClr>
            </a:pPr>
            <a:r>
              <a:rPr lang="en-US" sz="3200" dirty="0">
                <a:uFillTx/>
              </a:rPr>
              <a:t>You’ll eat less than you normally do</a:t>
            </a:r>
          </a:p>
          <a:p>
            <a:pPr lvl="1">
              <a:buClr>
                <a:schemeClr val="tx2"/>
              </a:buClr>
            </a:pPr>
            <a:r>
              <a:rPr lang="en-US" sz="3200" dirty="0">
                <a:uFillTx/>
              </a:rPr>
              <a:t>Salty/savory foods = electrolytes = delicious</a:t>
            </a:r>
          </a:p>
          <a:p>
            <a:pPr lvl="1">
              <a:buClr>
                <a:schemeClr val="tx2"/>
              </a:buClr>
            </a:pPr>
            <a:r>
              <a:rPr lang="en-US" sz="3200" dirty="0">
                <a:uFillTx/>
              </a:rPr>
              <a:t>Remove excess packaging at home</a:t>
            </a:r>
          </a:p>
          <a:p>
            <a:pPr lvl="1">
              <a:buClr>
                <a:schemeClr val="tx2"/>
              </a:buClr>
            </a:pPr>
            <a:r>
              <a:rPr lang="en-US" sz="3200" dirty="0">
                <a:uFillTx/>
              </a:rPr>
              <a:t>Food safety – coolers &amp; ice, kitchen hygiene, common sense</a:t>
            </a:r>
            <a:endParaRPr lang="en-US" sz="3200" u="none" strike="noStrike" dirty="0">
              <a:effectLst/>
              <a:uFillTx/>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905"/>
            <a:ext cx="8229600" cy="742950"/>
          </a:xfrm>
        </p:spPr>
        <p:txBody>
          <a:bodyPr>
            <a:noAutofit/>
          </a:bodyPr>
          <a:lstStyle/>
          <a:p>
            <a:r>
              <a:rPr lang="en-US" sz="4400" i="1" dirty="0">
                <a:uFillTx/>
                <a:latin typeface="Arial Black"/>
                <a:cs typeface="Arial Black"/>
              </a:rPr>
              <a:t>Clothing</a:t>
            </a:r>
          </a:p>
        </p:txBody>
      </p:sp>
      <p:sp>
        <p:nvSpPr>
          <p:cNvPr id="3" name="Content Placeholder 2"/>
          <p:cNvSpPr>
            <a:spLocks noGrp="1"/>
          </p:cNvSpPr>
          <p:nvPr>
            <p:ph idx="1"/>
          </p:nvPr>
        </p:nvSpPr>
        <p:spPr>
          <a:xfrm>
            <a:off x="122552" y="1115801"/>
            <a:ext cx="8363710" cy="3863114"/>
          </a:xfrm>
        </p:spPr>
        <p:txBody>
          <a:bodyPr>
            <a:normAutofit fontScale="92500"/>
          </a:bodyPr>
          <a:lstStyle/>
          <a:p>
            <a:pPr lvl="1">
              <a:buClr>
                <a:schemeClr val="tx2"/>
              </a:buClr>
            </a:pPr>
            <a:r>
              <a:rPr lang="en-US" sz="3200" dirty="0">
                <a:uFillTx/>
              </a:rPr>
              <a:t>Utility, comfort, self-expression</a:t>
            </a:r>
          </a:p>
          <a:p>
            <a:pPr lvl="1"/>
            <a:r>
              <a:rPr lang="en-US" sz="3200" dirty="0">
                <a:uFillTx/>
              </a:rPr>
              <a:t>Minimize MOOP</a:t>
            </a:r>
          </a:p>
          <a:p>
            <a:pPr lvl="1">
              <a:buClr>
                <a:schemeClr val="tx2"/>
              </a:buClr>
            </a:pPr>
            <a:r>
              <a:rPr lang="en-US" sz="3200" dirty="0">
                <a:uFillTx/>
              </a:rPr>
              <a:t>Boots for walking, slippers for camp</a:t>
            </a:r>
          </a:p>
          <a:p>
            <a:pPr lvl="1">
              <a:buClr>
                <a:schemeClr val="tx2"/>
              </a:buClr>
            </a:pPr>
            <a:r>
              <a:rPr lang="en-US" sz="3200" dirty="0">
                <a:uFillTx/>
              </a:rPr>
              <a:t>Beware “playa foot”</a:t>
            </a:r>
          </a:p>
          <a:p>
            <a:pPr lvl="1">
              <a:buClr>
                <a:schemeClr val="tx2"/>
              </a:buClr>
            </a:pPr>
            <a:r>
              <a:rPr lang="en-US" sz="3200" dirty="0">
                <a:uFillTx/>
              </a:rPr>
              <a:t>Clean socks are awesome – bring extras</a:t>
            </a:r>
          </a:p>
          <a:p>
            <a:pPr lvl="1">
              <a:buClr>
                <a:schemeClr val="tx2"/>
              </a:buClr>
            </a:pPr>
            <a:r>
              <a:rPr lang="en-US" sz="3200" dirty="0">
                <a:uFillTx/>
              </a:rPr>
              <a:t>Bring clean clothes for exodus, keep in a Ziploc and don’t touch until you’re leaving</a:t>
            </a:r>
            <a:endParaRPr lang="en-US" sz="3200" u="none" strike="noStrike" dirty="0">
              <a:effectLst/>
              <a:uFillTx/>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4600"/>
            <a:ext cx="8229600" cy="742950"/>
          </a:xfrm>
        </p:spPr>
        <p:txBody>
          <a:bodyPr>
            <a:noAutofit/>
          </a:bodyPr>
          <a:lstStyle/>
          <a:p>
            <a:r>
              <a:rPr lang="en-US" sz="4400" i="1" dirty="0">
                <a:uFillTx/>
                <a:latin typeface="Arial Black"/>
                <a:cs typeface="Arial Black"/>
              </a:rPr>
              <a:t>Personal survival gear</a:t>
            </a:r>
          </a:p>
        </p:txBody>
      </p:sp>
      <p:sp>
        <p:nvSpPr>
          <p:cNvPr id="3" name="Content Placeholder 2"/>
          <p:cNvSpPr>
            <a:spLocks noGrp="1"/>
          </p:cNvSpPr>
          <p:nvPr>
            <p:ph idx="1"/>
          </p:nvPr>
        </p:nvSpPr>
        <p:spPr>
          <a:xfrm>
            <a:off x="323090" y="1204913"/>
            <a:ext cx="8363710" cy="3863114"/>
          </a:xfrm>
        </p:spPr>
        <p:txBody>
          <a:bodyPr>
            <a:normAutofit lnSpcReduction="10000"/>
          </a:bodyPr>
          <a:lstStyle/>
          <a:p>
            <a:pPr lvl="1">
              <a:buClr>
                <a:schemeClr val="tx2"/>
              </a:buClr>
            </a:pPr>
            <a:r>
              <a:rPr lang="en-US" sz="3200" dirty="0">
                <a:uFillTx/>
              </a:rPr>
              <a:t>Water bottle, goggles, dust mask</a:t>
            </a:r>
          </a:p>
          <a:p>
            <a:pPr lvl="1">
              <a:buClr>
                <a:schemeClr val="tx2"/>
              </a:buClr>
            </a:pPr>
            <a:r>
              <a:rPr lang="en-US" sz="3200" dirty="0">
                <a:uFillTx/>
              </a:rPr>
              <a:t>Flashlight / headlamp</a:t>
            </a:r>
          </a:p>
          <a:p>
            <a:pPr lvl="1">
              <a:buClr>
                <a:schemeClr val="tx2"/>
              </a:buClr>
            </a:pPr>
            <a:r>
              <a:rPr lang="en-US" sz="3200" dirty="0">
                <a:uFillTx/>
              </a:rPr>
              <a:t>ID if you’re going to be drinking (tape a photocopy to your cup!)</a:t>
            </a:r>
          </a:p>
          <a:p>
            <a:pPr lvl="1">
              <a:buClr>
                <a:schemeClr val="tx2"/>
              </a:buClr>
            </a:pPr>
            <a:r>
              <a:rPr lang="en-US" sz="3200" dirty="0">
                <a:uFillTx/>
              </a:rPr>
              <a:t>Medication in marked containers</a:t>
            </a:r>
          </a:p>
          <a:p>
            <a:pPr lvl="1">
              <a:buClr>
                <a:schemeClr val="tx2"/>
              </a:buClr>
            </a:pPr>
            <a:r>
              <a:rPr lang="en-US" sz="3200" dirty="0">
                <a:uFillTx/>
              </a:rPr>
              <a:t>Sunblock, </a:t>
            </a:r>
            <a:r>
              <a:rPr lang="en-US" sz="3200" dirty="0" err="1">
                <a:uFillTx/>
              </a:rPr>
              <a:t>chapstick</a:t>
            </a:r>
            <a:r>
              <a:rPr lang="en-US" sz="3200" dirty="0">
                <a:uFillTx/>
              </a:rPr>
              <a:t>, lotion</a:t>
            </a:r>
          </a:p>
          <a:p>
            <a:pPr lvl="1">
              <a:buClr>
                <a:schemeClr val="tx2"/>
              </a:buClr>
            </a:pPr>
            <a:r>
              <a:rPr lang="en-US" sz="3200" dirty="0">
                <a:uFillTx/>
              </a:rPr>
              <a:t>MOOP bag</a:t>
            </a:r>
            <a:endParaRPr lang="en-US" sz="3200" u="none" strike="noStrike" dirty="0">
              <a:effectLst/>
              <a:uFillTx/>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a:spLocks/>
          </p:cNvSpPr>
          <p:nvPr/>
        </p:nvSpPr>
        <p:spPr>
          <a:xfrm>
            <a:off x="0" y="0"/>
            <a:ext cx="9144000" cy="51435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uFillTx/>
            </a:endParaRPr>
          </a:p>
        </p:txBody>
      </p:sp>
      <p:pic>
        <p:nvPicPr>
          <p:cNvPr id="8" name="Picture 7"/>
          <p:cNvPicPr>
            <a:picLocks noChangeAspect="1"/>
          </p:cNvPicPr>
          <p:nvPr/>
        </p:nvPicPr>
        <p:blipFill rotWithShape="1">
          <a:blip r:embed="rId3">
            <a:alphaModFix amt="93000"/>
          </a:blip>
          <a:srcRect b="16328"/>
          <a:stretch/>
        </p:blipFill>
        <p:spPr>
          <a:xfrm>
            <a:off x="0" y="0"/>
            <a:ext cx="9220872" cy="5143500"/>
          </a:xfrm>
          <a:prstGeom prst="rect">
            <a:avLst/>
          </a:prstGeom>
        </p:spPr>
      </p:pic>
      <p:sp>
        <p:nvSpPr>
          <p:cNvPr id="20" name="Content Placeholder 2"/>
          <p:cNvSpPr>
            <a:spLocks noGrp="1"/>
          </p:cNvSpPr>
          <p:nvPr>
            <p:ph idx="1"/>
          </p:nvPr>
        </p:nvSpPr>
        <p:spPr>
          <a:xfrm>
            <a:off x="774977" y="1057275"/>
            <a:ext cx="3592691" cy="4156075"/>
          </a:xfrm>
        </p:spPr>
        <p:txBody>
          <a:bodyPr>
            <a:noAutofit/>
          </a:bodyPr>
          <a:lstStyle/>
          <a:p>
            <a:pPr>
              <a:lnSpc>
                <a:spcPct val="120000"/>
              </a:lnSpc>
            </a:pPr>
            <a:r>
              <a:rPr lang="en-US" sz="3200" dirty="0">
                <a:solidFill>
                  <a:srgbClr val="FFFFFF"/>
                </a:solidFill>
                <a:uFillTx/>
              </a:rPr>
              <a:t>Inclusion</a:t>
            </a:r>
          </a:p>
          <a:p>
            <a:pPr>
              <a:lnSpc>
                <a:spcPct val="120000"/>
              </a:lnSpc>
            </a:pPr>
            <a:r>
              <a:rPr lang="en-US" sz="3200" dirty="0">
                <a:solidFill>
                  <a:srgbClr val="FFFFFF"/>
                </a:solidFill>
                <a:uFillTx/>
              </a:rPr>
              <a:t>Self-reliance</a:t>
            </a:r>
          </a:p>
          <a:p>
            <a:pPr>
              <a:lnSpc>
                <a:spcPct val="120000"/>
              </a:lnSpc>
            </a:pPr>
            <a:r>
              <a:rPr lang="en-US" sz="3200" dirty="0">
                <a:solidFill>
                  <a:srgbClr val="FFFFFF"/>
                </a:solidFill>
                <a:uFillTx/>
              </a:rPr>
              <a:t>Self-expression</a:t>
            </a:r>
          </a:p>
          <a:p>
            <a:pPr>
              <a:lnSpc>
                <a:spcPct val="120000"/>
              </a:lnSpc>
            </a:pPr>
            <a:r>
              <a:rPr lang="en-US" sz="3200" dirty="0">
                <a:solidFill>
                  <a:srgbClr val="FFFFFF"/>
                </a:solidFill>
                <a:uFillTx/>
              </a:rPr>
              <a:t>Participation</a:t>
            </a:r>
          </a:p>
          <a:p>
            <a:pPr>
              <a:lnSpc>
                <a:spcPct val="120000"/>
              </a:lnSpc>
            </a:pPr>
            <a:r>
              <a:rPr lang="en-US" sz="3200" dirty="0">
                <a:solidFill>
                  <a:srgbClr val="FFFFFF"/>
                </a:solidFill>
                <a:uFillTx/>
              </a:rPr>
              <a:t>Immediacy</a:t>
            </a:r>
          </a:p>
          <a:p>
            <a:pPr marL="0" indent="0">
              <a:lnSpc>
                <a:spcPct val="120000"/>
              </a:lnSpc>
              <a:buClr>
                <a:schemeClr val="tx2"/>
              </a:buClr>
              <a:buNone/>
            </a:pPr>
            <a:endParaRPr lang="en-US" sz="3200" dirty="0">
              <a:uFillTx/>
            </a:endParaRPr>
          </a:p>
        </p:txBody>
      </p:sp>
      <p:sp>
        <p:nvSpPr>
          <p:cNvPr id="21" name="Content Placeholder 2"/>
          <p:cNvSpPr txBox="1">
            <a:spLocks/>
          </p:cNvSpPr>
          <p:nvPr/>
        </p:nvSpPr>
        <p:spPr>
          <a:xfrm>
            <a:off x="4271714" y="1057275"/>
            <a:ext cx="4329291" cy="4304567"/>
          </a:xfrm>
          <a:prstGeom prst="rect">
            <a:avLst/>
          </a:prstGeom>
        </p:spPr>
        <p:txBody>
          <a:bodyPr vert="horz" lIns="91440" tIns="45720" rIns="91440" bIns="45720" rtlCol="0">
            <a:noAutofit/>
          </a:bodyPr>
          <a:lstStyle>
            <a:lvl1pPr marL="182880" indent="-182880" algn="l" defTabSz="914400" rtl="0" eaLnBrk="1" latinLnBrk="0" hangingPunct="1">
              <a:spcBef>
                <a:spcPct val="20000"/>
              </a:spcBef>
              <a:buClr>
                <a:schemeClr val="tx2"/>
              </a:buClr>
              <a:buSzPct val="85000"/>
              <a:buFont typeface="Arial" pitchFamily="34" charset="0"/>
              <a:buChar char="•"/>
              <a:defRPr sz="2400" kern="1200">
                <a:solidFill>
                  <a:schemeClr val="tx1"/>
                </a:solidFill>
                <a:uFillTx/>
                <a:latin typeface="Arial Rounded MT Bold"/>
                <a:ea typeface="+mn-ea"/>
                <a:cs typeface="Arial Rounded MT Bold"/>
              </a:defRPr>
            </a:lvl1pPr>
            <a:lvl2pPr marL="457200" indent="-182880" algn="l" defTabSz="914400" rtl="0" eaLnBrk="1" latinLnBrk="0" hangingPunct="1">
              <a:spcBef>
                <a:spcPct val="20000"/>
              </a:spcBef>
              <a:buClr>
                <a:schemeClr val="tx2"/>
              </a:buClr>
              <a:buSzPct val="85000"/>
              <a:buFont typeface="Arial" pitchFamily="34" charset="0"/>
              <a:buChar char="•"/>
              <a:defRPr sz="2000" kern="1200">
                <a:solidFill>
                  <a:schemeClr val="tx1"/>
                </a:solidFill>
                <a:uFillTx/>
                <a:latin typeface="Arial Rounded MT Bold"/>
                <a:ea typeface="+mn-ea"/>
                <a:cs typeface="Arial Rounded MT Bold"/>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uFillTx/>
                <a:latin typeface="Arial Rounded MT Bold"/>
                <a:ea typeface="+mn-ea"/>
                <a:cs typeface="Arial Rounded MT Bold"/>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uFillTx/>
                <a:latin typeface="Arial Rounded MT Bold"/>
                <a:ea typeface="+mn-ea"/>
                <a:cs typeface="Arial Rounded MT Bold"/>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uFillTx/>
                <a:latin typeface="Arial Rounded MT Bold"/>
                <a:ea typeface="+mn-ea"/>
                <a:cs typeface="Arial Rounded MT Bold"/>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uFillTx/>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uFillTx/>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uFillTx/>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uFillTx/>
                <a:latin typeface="+mn-lt"/>
                <a:ea typeface="+mn-ea"/>
                <a:cs typeface="+mn-cs"/>
              </a:defRPr>
            </a:lvl9pPr>
          </a:lstStyle>
          <a:p>
            <a:pPr>
              <a:lnSpc>
                <a:spcPct val="120000"/>
              </a:lnSpc>
            </a:pPr>
            <a:r>
              <a:rPr lang="en-US" sz="3200" dirty="0">
                <a:solidFill>
                  <a:srgbClr val="FFFFFF"/>
                </a:solidFill>
                <a:uFillTx/>
              </a:rPr>
              <a:t>Leaving no trace</a:t>
            </a:r>
          </a:p>
          <a:p>
            <a:pPr>
              <a:lnSpc>
                <a:spcPct val="120000"/>
              </a:lnSpc>
            </a:pPr>
            <a:r>
              <a:rPr lang="en-US" sz="3200" dirty="0">
                <a:solidFill>
                  <a:srgbClr val="FFFFFF"/>
                </a:solidFill>
                <a:uFillTx/>
              </a:rPr>
              <a:t>Communal effort</a:t>
            </a:r>
          </a:p>
          <a:p>
            <a:pPr>
              <a:lnSpc>
                <a:spcPct val="120000"/>
              </a:lnSpc>
            </a:pPr>
            <a:r>
              <a:rPr lang="en-US" sz="3200" dirty="0">
                <a:solidFill>
                  <a:srgbClr val="FFFFFF"/>
                </a:solidFill>
                <a:uFillTx/>
              </a:rPr>
              <a:t>Gifting</a:t>
            </a:r>
          </a:p>
          <a:p>
            <a:pPr>
              <a:lnSpc>
                <a:spcPct val="120000"/>
              </a:lnSpc>
            </a:pPr>
            <a:r>
              <a:rPr lang="en-US" sz="3200" dirty="0">
                <a:solidFill>
                  <a:srgbClr val="FFFFFF"/>
                </a:solidFill>
                <a:uFillTx/>
              </a:rPr>
              <a:t>Decommodification</a:t>
            </a:r>
          </a:p>
          <a:p>
            <a:pPr>
              <a:lnSpc>
                <a:spcPct val="120000"/>
              </a:lnSpc>
            </a:pPr>
            <a:r>
              <a:rPr lang="en-US" sz="3200" dirty="0">
                <a:solidFill>
                  <a:srgbClr val="FFFFFF"/>
                </a:solidFill>
                <a:uFillTx/>
              </a:rPr>
              <a:t>Civic responsibility</a:t>
            </a:r>
          </a:p>
          <a:p>
            <a:pPr marL="0" indent="0">
              <a:lnSpc>
                <a:spcPct val="120000"/>
              </a:lnSpc>
              <a:buNone/>
            </a:pPr>
            <a:endParaRPr lang="en-US" sz="3200" dirty="0">
              <a:uFillTx/>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4600"/>
            <a:ext cx="8229600" cy="742950"/>
          </a:xfrm>
        </p:spPr>
        <p:txBody>
          <a:bodyPr>
            <a:noAutofit/>
          </a:bodyPr>
          <a:lstStyle/>
          <a:p>
            <a:r>
              <a:rPr lang="en-US" sz="4400" i="1" dirty="0">
                <a:uFillTx/>
                <a:latin typeface="Arial Black"/>
                <a:cs typeface="Arial Black"/>
              </a:rPr>
              <a:t>Personal illumination</a:t>
            </a:r>
          </a:p>
        </p:txBody>
      </p:sp>
      <p:sp>
        <p:nvSpPr>
          <p:cNvPr id="3" name="Content Placeholder 2"/>
          <p:cNvSpPr>
            <a:spLocks noGrp="1"/>
          </p:cNvSpPr>
          <p:nvPr>
            <p:ph idx="1"/>
          </p:nvPr>
        </p:nvSpPr>
        <p:spPr>
          <a:xfrm>
            <a:off x="323090" y="1204913"/>
            <a:ext cx="8363710" cy="3863114"/>
          </a:xfrm>
        </p:spPr>
        <p:txBody>
          <a:bodyPr>
            <a:normAutofit/>
          </a:bodyPr>
          <a:lstStyle/>
          <a:p>
            <a:pPr lvl="1">
              <a:buClr>
                <a:schemeClr val="tx2"/>
              </a:buClr>
            </a:pPr>
            <a:r>
              <a:rPr lang="en-US" sz="3200" dirty="0">
                <a:uFillTx/>
              </a:rPr>
              <a:t>At minimum, a flashlight or headlamp</a:t>
            </a:r>
          </a:p>
          <a:p>
            <a:pPr lvl="1">
              <a:buClr>
                <a:schemeClr val="tx2"/>
              </a:buClr>
            </a:pPr>
            <a:r>
              <a:rPr lang="en-US" sz="3200" dirty="0">
                <a:uFillTx/>
              </a:rPr>
              <a:t>Consider more radical illumination, i.e. EL wire</a:t>
            </a:r>
          </a:p>
          <a:p>
            <a:pPr lvl="1">
              <a:buClr>
                <a:schemeClr val="tx2"/>
              </a:buClr>
            </a:pPr>
            <a:r>
              <a:rPr lang="en-US" sz="3200" dirty="0">
                <a:uFillTx/>
              </a:rPr>
              <a:t>Illuminate front and back – please don’t get run over at night!</a:t>
            </a:r>
            <a:endParaRPr lang="en-US" sz="3200" u="none" strike="noStrike" dirty="0">
              <a:effectLst/>
              <a:uFillTx/>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4600"/>
            <a:ext cx="8229600" cy="742950"/>
          </a:xfrm>
        </p:spPr>
        <p:txBody>
          <a:bodyPr>
            <a:noAutofit/>
          </a:bodyPr>
          <a:lstStyle/>
          <a:p>
            <a:r>
              <a:rPr lang="en-US" sz="4400" i="1" dirty="0">
                <a:uFillTx/>
                <a:latin typeface="Arial Black"/>
                <a:cs typeface="Arial Black"/>
              </a:rPr>
              <a:t>Wheels</a:t>
            </a:r>
          </a:p>
        </p:txBody>
      </p:sp>
      <p:sp>
        <p:nvSpPr>
          <p:cNvPr id="3" name="Content Placeholder 2"/>
          <p:cNvSpPr>
            <a:spLocks noGrp="1"/>
          </p:cNvSpPr>
          <p:nvPr>
            <p:ph idx="1"/>
          </p:nvPr>
        </p:nvSpPr>
        <p:spPr>
          <a:xfrm>
            <a:off x="323090" y="1204913"/>
            <a:ext cx="8363710" cy="3863114"/>
          </a:xfrm>
        </p:spPr>
        <p:txBody>
          <a:bodyPr>
            <a:normAutofit/>
          </a:bodyPr>
          <a:lstStyle/>
          <a:p>
            <a:pPr lvl="1"/>
            <a:r>
              <a:rPr lang="en-US" sz="3200" dirty="0">
                <a:uFillTx/>
              </a:rPr>
              <a:t>Don’t bring your nice bike</a:t>
            </a:r>
          </a:p>
          <a:p>
            <a:pPr lvl="1"/>
            <a:r>
              <a:rPr lang="en-US" sz="3200" dirty="0">
                <a:uFillTx/>
              </a:rPr>
              <a:t>Personalize and decorate</a:t>
            </a:r>
          </a:p>
          <a:p>
            <a:pPr lvl="1"/>
            <a:r>
              <a:rPr lang="en-US" sz="3200" dirty="0">
                <a:uFillTx/>
              </a:rPr>
              <a:t>Fat tires work best in the dusty dunes</a:t>
            </a:r>
          </a:p>
          <a:p>
            <a:pPr lvl="1"/>
            <a:r>
              <a:rPr lang="en-US" sz="3200" dirty="0">
                <a:uFillTx/>
              </a:rPr>
              <a:t>Lock it up </a:t>
            </a:r>
          </a:p>
          <a:p>
            <a:pPr lvl="1"/>
            <a:r>
              <a:rPr lang="en-US" sz="3200" dirty="0">
                <a:uFillTx/>
              </a:rPr>
              <a:t>Light it at night</a:t>
            </a:r>
          </a:p>
          <a:p>
            <a:pPr lvl="1"/>
            <a:r>
              <a:rPr lang="en-US" sz="3200" u="none" strike="noStrike" dirty="0">
                <a:effectLst/>
                <a:uFillTx/>
              </a:rPr>
              <a:t>Take it when you leave</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4600"/>
            <a:ext cx="8229600" cy="742950"/>
          </a:xfrm>
        </p:spPr>
        <p:txBody>
          <a:bodyPr>
            <a:noAutofit/>
          </a:bodyPr>
          <a:lstStyle/>
          <a:p>
            <a:r>
              <a:rPr lang="en-US" sz="4400" i="1" dirty="0">
                <a:uFillTx/>
                <a:latin typeface="Arial Black"/>
                <a:cs typeface="Arial Black"/>
              </a:rPr>
              <a:t>Something to share</a:t>
            </a:r>
          </a:p>
        </p:txBody>
      </p:sp>
      <p:sp>
        <p:nvSpPr>
          <p:cNvPr id="3" name="Content Placeholder 2"/>
          <p:cNvSpPr>
            <a:spLocks noGrp="1"/>
          </p:cNvSpPr>
          <p:nvPr>
            <p:ph idx="1"/>
          </p:nvPr>
        </p:nvSpPr>
        <p:spPr>
          <a:xfrm>
            <a:off x="323090" y="1204913"/>
            <a:ext cx="8363710" cy="3863114"/>
          </a:xfrm>
        </p:spPr>
        <p:txBody>
          <a:bodyPr>
            <a:normAutofit/>
          </a:bodyPr>
          <a:lstStyle/>
          <a:p>
            <a:pPr lvl="1"/>
            <a:r>
              <a:rPr lang="en-US" sz="3200" dirty="0">
                <a:uFillTx/>
              </a:rPr>
              <a:t>Gifting: It’s a Principle!</a:t>
            </a:r>
          </a:p>
          <a:p>
            <a:pPr lvl="1"/>
            <a:r>
              <a:rPr lang="en-US" sz="3200" dirty="0">
                <a:uFillTx/>
              </a:rPr>
              <a:t>First time? Don’t worry about bringing trinkets</a:t>
            </a:r>
          </a:p>
          <a:p>
            <a:pPr lvl="1"/>
            <a:r>
              <a:rPr lang="en-US" sz="3200" dirty="0">
                <a:uFillTx/>
              </a:rPr>
              <a:t>Hugs, positive interactions, helping out where you can</a:t>
            </a:r>
            <a:endParaRPr lang="en-US" sz="3200" u="none" strike="noStrike" dirty="0">
              <a:effectLst/>
              <a:uFillTx/>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a:spLocks/>
          </p:cNvSpPr>
          <p:nvPr/>
        </p:nvSpPr>
        <p:spPr>
          <a:xfrm>
            <a:off x="0" y="0"/>
            <a:ext cx="9144000" cy="51435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uFillTx/>
            </a:endParaRPr>
          </a:p>
        </p:txBody>
      </p:sp>
      <p:pic>
        <p:nvPicPr>
          <p:cNvPr id="4" name="Picture 3"/>
          <p:cNvPicPr>
            <a:picLocks noChangeAspect="1"/>
          </p:cNvPicPr>
          <p:nvPr/>
        </p:nvPicPr>
        <p:blipFill rotWithShape="1">
          <a:blip r:embed="rId3"/>
          <a:srcRect t="25047"/>
          <a:stretch/>
        </p:blipFill>
        <p:spPr>
          <a:xfrm>
            <a:off x="0" y="-1"/>
            <a:ext cx="9144000" cy="5143501"/>
          </a:xfrm>
          <a:prstGeom prst="rect">
            <a:avLst/>
          </a:prstGeom>
        </p:spPr>
      </p:pic>
      <p:sp>
        <p:nvSpPr>
          <p:cNvPr id="11" name="Oval 10"/>
          <p:cNvSpPr>
            <a:spLocks/>
          </p:cNvSpPr>
          <p:nvPr/>
        </p:nvSpPr>
        <p:spPr>
          <a:xfrm>
            <a:off x="397153" y="277519"/>
            <a:ext cx="791013" cy="791013"/>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uFillTx/>
            </a:endParaRPr>
          </a:p>
        </p:txBody>
      </p:sp>
      <p:sp>
        <p:nvSpPr>
          <p:cNvPr id="12" name="Title 1"/>
          <p:cNvSpPr>
            <a:spLocks noGrp="1"/>
          </p:cNvSpPr>
          <p:nvPr>
            <p:ph type="title"/>
          </p:nvPr>
        </p:nvSpPr>
        <p:spPr>
          <a:xfrm>
            <a:off x="375289" y="322076"/>
            <a:ext cx="8229600" cy="1181709"/>
          </a:xfrm>
        </p:spPr>
        <p:txBody>
          <a:bodyPr>
            <a:normAutofit fontScale="90000"/>
          </a:bodyPr>
          <a:lstStyle/>
          <a:p>
            <a:r>
              <a:rPr lang="en-US" b="1" dirty="0">
                <a:uFillTx/>
                <a:latin typeface="Blackoak Std"/>
                <a:cs typeface="Blackoak Std"/>
              </a:rPr>
              <a:t>5 </a:t>
            </a:r>
            <a:r>
              <a:rPr lang="en-US" b="1" dirty="0">
                <a:solidFill>
                  <a:srgbClr val="FFFFFF"/>
                </a:solidFill>
                <a:uFillTx/>
              </a:rPr>
              <a:t>We can’t leave anything behind</a:t>
            </a:r>
            <a:br>
              <a:rPr lang="en-US" dirty="0">
                <a:uFillTx/>
              </a:rPr>
            </a:br>
            <a:endParaRPr lang="en-US" dirty="0">
              <a:uFillTx/>
            </a:endParaRPr>
          </a:p>
        </p:txBody>
      </p:sp>
      <p:sp>
        <p:nvSpPr>
          <p:cNvPr id="13" name="Rectangle 12"/>
          <p:cNvSpPr>
            <a:spLocks/>
          </p:cNvSpPr>
          <p:nvPr/>
        </p:nvSpPr>
        <p:spPr>
          <a:xfrm>
            <a:off x="1229907" y="828453"/>
            <a:ext cx="6061281" cy="646331"/>
          </a:xfrm>
          <a:prstGeom prst="rect">
            <a:avLst/>
          </a:prstGeom>
        </p:spPr>
        <p:txBody>
          <a:bodyPr wrap="square">
            <a:spAutoFit/>
          </a:bodyPr>
          <a:lstStyle/>
          <a:p>
            <a:r>
              <a:rPr lang="en-US" sz="3600" b="1" dirty="0">
                <a:solidFill>
                  <a:srgbClr val="FFFFFF"/>
                </a:solidFill>
                <a:uFillTx/>
              </a:rPr>
              <a:t>when we go. </a:t>
            </a:r>
            <a:r>
              <a:rPr lang="en-US" sz="3600" b="1" u="sng" dirty="0">
                <a:solidFill>
                  <a:srgbClr val="FFFFFF"/>
                </a:solidFill>
                <a:uFillTx/>
              </a:rPr>
              <a:t>Nothing</a:t>
            </a:r>
            <a:r>
              <a:rPr lang="en-US" sz="3600" b="1" dirty="0">
                <a:solidFill>
                  <a:srgbClr val="FFFFFF"/>
                </a:solidFill>
                <a:uFillTx/>
              </a:rPr>
              <a:t>.</a:t>
            </a:r>
            <a:r>
              <a:rPr lang="en-US" sz="3600" b="1" i="1" dirty="0">
                <a:solidFill>
                  <a:srgbClr val="FFFFFF"/>
                </a:solidFill>
                <a:uFillTx/>
              </a:rPr>
              <a:t> </a:t>
            </a:r>
            <a:endParaRPr lang="en-US" sz="3600" dirty="0">
              <a:solidFill>
                <a:srgbClr val="FFFFFF"/>
              </a:solidFill>
              <a:uFillTx/>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4600"/>
            <a:ext cx="8229600" cy="742950"/>
          </a:xfrm>
        </p:spPr>
        <p:txBody>
          <a:bodyPr>
            <a:noAutofit/>
          </a:bodyPr>
          <a:lstStyle/>
          <a:p>
            <a:r>
              <a:rPr lang="en-US" sz="4400" i="1" dirty="0">
                <a:solidFill>
                  <a:schemeClr val="tx1"/>
                </a:solidFill>
                <a:uFillTx/>
                <a:latin typeface="Arial Black"/>
                <a:cs typeface="Arial Black"/>
              </a:rPr>
              <a:t>M</a:t>
            </a:r>
            <a:r>
              <a:rPr lang="en-US" sz="4400" i="1" dirty="0">
                <a:uFillTx/>
                <a:latin typeface="Arial Black"/>
                <a:cs typeface="Arial Black"/>
              </a:rPr>
              <a:t>atter </a:t>
            </a:r>
            <a:r>
              <a:rPr lang="en-US" sz="4400" i="1" dirty="0">
                <a:solidFill>
                  <a:srgbClr val="292934"/>
                </a:solidFill>
                <a:uFillTx/>
                <a:latin typeface="Arial Black"/>
                <a:cs typeface="Arial Black"/>
              </a:rPr>
              <a:t>O</a:t>
            </a:r>
            <a:r>
              <a:rPr lang="en-US" sz="4400" i="1" dirty="0">
                <a:uFillTx/>
                <a:latin typeface="Arial Black"/>
                <a:cs typeface="Arial Black"/>
              </a:rPr>
              <a:t>ut </a:t>
            </a:r>
            <a:r>
              <a:rPr lang="en-US" sz="4400" i="1" dirty="0">
                <a:solidFill>
                  <a:srgbClr val="292934"/>
                </a:solidFill>
                <a:uFillTx/>
                <a:latin typeface="Arial Black"/>
                <a:cs typeface="Arial Black"/>
              </a:rPr>
              <a:t>O</a:t>
            </a:r>
            <a:r>
              <a:rPr lang="en-US" sz="4400" i="1" dirty="0">
                <a:uFillTx/>
                <a:latin typeface="Arial Black"/>
                <a:cs typeface="Arial Black"/>
              </a:rPr>
              <a:t>f </a:t>
            </a:r>
            <a:r>
              <a:rPr lang="en-US" sz="4400" i="1" dirty="0">
                <a:solidFill>
                  <a:srgbClr val="292934"/>
                </a:solidFill>
                <a:uFillTx/>
                <a:latin typeface="Arial Black"/>
                <a:cs typeface="Arial Black"/>
              </a:rPr>
              <a:t>P</a:t>
            </a:r>
            <a:r>
              <a:rPr lang="en-US" sz="4400" i="1" dirty="0">
                <a:uFillTx/>
                <a:latin typeface="Arial Black"/>
                <a:cs typeface="Arial Black"/>
              </a:rPr>
              <a:t>lace</a:t>
            </a:r>
          </a:p>
        </p:txBody>
      </p:sp>
      <p:sp>
        <p:nvSpPr>
          <p:cNvPr id="3" name="Content Placeholder 2"/>
          <p:cNvSpPr>
            <a:spLocks noGrp="1"/>
          </p:cNvSpPr>
          <p:nvPr>
            <p:ph idx="1"/>
          </p:nvPr>
        </p:nvSpPr>
        <p:spPr>
          <a:xfrm>
            <a:off x="189397" y="1204913"/>
            <a:ext cx="8775431" cy="3863114"/>
          </a:xfrm>
        </p:spPr>
        <p:txBody>
          <a:bodyPr>
            <a:normAutofit/>
          </a:bodyPr>
          <a:lstStyle/>
          <a:p>
            <a:pPr lvl="1"/>
            <a:r>
              <a:rPr lang="en-US" sz="3200" dirty="0">
                <a:uFillTx/>
              </a:rPr>
              <a:t>During event: don’t let it hit the ground, don’t let the wind get it, always be </a:t>
            </a:r>
            <a:r>
              <a:rPr lang="en-US" sz="3200" dirty="0" err="1">
                <a:uFillTx/>
              </a:rPr>
              <a:t>MOOPing</a:t>
            </a:r>
            <a:endParaRPr lang="en-US" sz="3200" dirty="0">
              <a:uFillTx/>
            </a:endParaRPr>
          </a:p>
          <a:p>
            <a:pPr lvl="1"/>
            <a:r>
              <a:rPr lang="en-US" sz="3200" dirty="0">
                <a:uFillTx/>
              </a:rPr>
              <a:t>Before you leave: line sweep your camp, spend 1-2 hours </a:t>
            </a:r>
            <a:r>
              <a:rPr lang="en-US" sz="3200" dirty="0" err="1">
                <a:uFillTx/>
              </a:rPr>
              <a:t>MOOPing</a:t>
            </a:r>
            <a:r>
              <a:rPr lang="en-US" sz="3200" dirty="0">
                <a:uFillTx/>
              </a:rPr>
              <a:t> the area</a:t>
            </a:r>
          </a:p>
          <a:p>
            <a:pPr lvl="1"/>
            <a:r>
              <a:rPr lang="en-US" sz="3200" dirty="0">
                <a:uFillTx/>
              </a:rPr>
              <a:t>On the way out: secure your load; roadside MOOP is not cool</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4600"/>
            <a:ext cx="8229600" cy="742950"/>
          </a:xfrm>
        </p:spPr>
        <p:txBody>
          <a:bodyPr>
            <a:noAutofit/>
          </a:bodyPr>
          <a:lstStyle/>
          <a:p>
            <a:r>
              <a:rPr lang="en-US" sz="4400" i="1" dirty="0">
                <a:solidFill>
                  <a:schemeClr val="tx1"/>
                </a:solidFill>
                <a:uFillTx/>
                <a:latin typeface="Arial Black"/>
                <a:cs typeface="Arial Black"/>
              </a:rPr>
              <a:t>M</a:t>
            </a:r>
            <a:r>
              <a:rPr lang="en-US" sz="4400" i="1" dirty="0">
                <a:uFillTx/>
                <a:latin typeface="Arial Black"/>
                <a:cs typeface="Arial Black"/>
              </a:rPr>
              <a:t>atter </a:t>
            </a:r>
            <a:r>
              <a:rPr lang="en-US" sz="4400" i="1" dirty="0">
                <a:solidFill>
                  <a:srgbClr val="292934"/>
                </a:solidFill>
                <a:uFillTx/>
                <a:latin typeface="Arial Black"/>
                <a:cs typeface="Arial Black"/>
              </a:rPr>
              <a:t>O</a:t>
            </a:r>
            <a:r>
              <a:rPr lang="en-US" sz="4400" i="1" dirty="0">
                <a:uFillTx/>
                <a:latin typeface="Arial Black"/>
                <a:cs typeface="Arial Black"/>
              </a:rPr>
              <a:t>ut </a:t>
            </a:r>
            <a:r>
              <a:rPr lang="en-US" sz="4400" i="1" dirty="0">
                <a:solidFill>
                  <a:srgbClr val="292934"/>
                </a:solidFill>
                <a:uFillTx/>
                <a:latin typeface="Arial Black"/>
                <a:cs typeface="Arial Black"/>
              </a:rPr>
              <a:t>O</a:t>
            </a:r>
            <a:r>
              <a:rPr lang="en-US" sz="4400" i="1" dirty="0">
                <a:uFillTx/>
                <a:latin typeface="Arial Black"/>
                <a:cs typeface="Arial Black"/>
              </a:rPr>
              <a:t>f </a:t>
            </a:r>
            <a:r>
              <a:rPr lang="en-US" sz="4400" i="1" dirty="0">
                <a:solidFill>
                  <a:srgbClr val="292934"/>
                </a:solidFill>
                <a:uFillTx/>
                <a:latin typeface="Arial Black"/>
                <a:cs typeface="Arial Black"/>
              </a:rPr>
              <a:t>P</a:t>
            </a:r>
            <a:r>
              <a:rPr lang="en-US" sz="4400" i="1" dirty="0">
                <a:uFillTx/>
                <a:latin typeface="Arial Black"/>
                <a:cs typeface="Arial Black"/>
              </a:rPr>
              <a:t>lace</a:t>
            </a:r>
          </a:p>
        </p:txBody>
      </p:sp>
      <p:sp>
        <p:nvSpPr>
          <p:cNvPr id="3" name="Content Placeholder 2"/>
          <p:cNvSpPr>
            <a:spLocks noGrp="1"/>
          </p:cNvSpPr>
          <p:nvPr>
            <p:ph idx="1"/>
          </p:nvPr>
        </p:nvSpPr>
        <p:spPr>
          <a:xfrm>
            <a:off x="189398" y="1204913"/>
            <a:ext cx="8497402" cy="3863114"/>
          </a:xfrm>
        </p:spPr>
        <p:txBody>
          <a:bodyPr>
            <a:normAutofit/>
          </a:bodyPr>
          <a:lstStyle/>
          <a:p>
            <a:pPr lvl="1"/>
            <a:r>
              <a:rPr lang="en-US" sz="3000" dirty="0">
                <a:uFillTx/>
              </a:rPr>
              <a:t>Take it all the way home or pay to dump it – don</a:t>
            </a:r>
            <a:r>
              <a:rPr lang="fr-FR" sz="3000" dirty="0">
                <a:uFillTx/>
              </a:rPr>
              <a:t>’</a:t>
            </a:r>
            <a:r>
              <a:rPr lang="en-US" sz="3000" dirty="0">
                <a:uFillTx/>
              </a:rPr>
              <a:t>t just leave it somewhere </a:t>
            </a:r>
          </a:p>
          <a:p>
            <a:pPr lvl="1"/>
            <a:r>
              <a:rPr lang="en-US" sz="3000" dirty="0">
                <a:uFillTx/>
              </a:rPr>
              <a:t>Motor oil is MOOP – does your car leak? If yes put down something to catch it</a:t>
            </a:r>
          </a:p>
          <a:p>
            <a:pPr lvl="1"/>
            <a:r>
              <a:rPr lang="en-US" sz="3000" u="none" strike="noStrike" dirty="0">
                <a:effectLst/>
                <a:uFillTx/>
              </a:rPr>
              <a:t>Wood chips and sawdust are MOOP – cut beforehand or work over a tarp</a:t>
            </a:r>
          </a:p>
          <a:p>
            <a:pPr lvl="1"/>
            <a:r>
              <a:rPr lang="en-US" sz="3000" u="none" strike="noStrike" dirty="0">
                <a:effectLst/>
                <a:uFillTx/>
              </a:rPr>
              <a:t>Shovel, rake, bucket, etc.</a:t>
            </a:r>
          </a:p>
          <a:p>
            <a:pPr lvl="1"/>
            <a:endParaRPr lang="en-US" sz="3000" u="none" strike="noStrike" dirty="0">
              <a:effectLst/>
              <a:uFillTx/>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877451" y="0"/>
            <a:ext cx="5266549" cy="5143500"/>
          </a:xfrm>
          <a:prstGeom prst="rect">
            <a:avLst/>
          </a:prstGeom>
        </p:spPr>
      </p:pic>
      <p:sp>
        <p:nvSpPr>
          <p:cNvPr id="2" name="Title 1"/>
          <p:cNvSpPr>
            <a:spLocks noGrp="1"/>
          </p:cNvSpPr>
          <p:nvPr>
            <p:ph type="title"/>
          </p:nvPr>
        </p:nvSpPr>
        <p:spPr>
          <a:xfrm>
            <a:off x="457200" y="284600"/>
            <a:ext cx="8229600" cy="742950"/>
          </a:xfrm>
        </p:spPr>
        <p:txBody>
          <a:bodyPr>
            <a:noAutofit/>
          </a:bodyPr>
          <a:lstStyle/>
          <a:p>
            <a:r>
              <a:rPr lang="en-US" sz="4400" i="1" dirty="0">
                <a:effectLst>
                  <a:outerShdw blurRad="50800" dist="38100" dir="2700000" algn="tl" rotWithShape="0">
                    <a:schemeClr val="bg1"/>
                  </a:outerShdw>
                </a:effectLst>
                <a:uFillTx/>
                <a:latin typeface="Arial Black"/>
                <a:cs typeface="Arial Black"/>
              </a:rPr>
              <a:t>Recycle Camp</a:t>
            </a:r>
          </a:p>
        </p:txBody>
      </p:sp>
      <p:sp>
        <p:nvSpPr>
          <p:cNvPr id="3" name="Content Placeholder 2"/>
          <p:cNvSpPr>
            <a:spLocks noGrp="1"/>
          </p:cNvSpPr>
          <p:nvPr>
            <p:ph idx="1"/>
          </p:nvPr>
        </p:nvSpPr>
        <p:spPr>
          <a:xfrm>
            <a:off x="189398" y="1204913"/>
            <a:ext cx="8497402" cy="3863114"/>
          </a:xfrm>
        </p:spPr>
        <p:txBody>
          <a:bodyPr>
            <a:normAutofit/>
          </a:bodyPr>
          <a:lstStyle/>
          <a:p>
            <a:pPr lvl="1"/>
            <a:r>
              <a:rPr lang="en-US" sz="3200" dirty="0">
                <a:effectLst>
                  <a:outerShdw blurRad="50800" dist="38100" dir="2700000" algn="tl" rotWithShape="0">
                    <a:schemeClr val="bg1"/>
                  </a:outerShdw>
                </a:effectLst>
                <a:uFillTx/>
              </a:rPr>
              <a:t>Accepts clean,</a:t>
            </a:r>
            <a:br>
              <a:rPr lang="en-US" sz="3200" dirty="0">
                <a:effectLst>
                  <a:outerShdw blurRad="50800" dist="38100" dir="2700000" algn="tl" rotWithShape="0">
                    <a:schemeClr val="bg1"/>
                  </a:outerShdw>
                </a:effectLst>
                <a:uFillTx/>
              </a:rPr>
            </a:br>
            <a:r>
              <a:rPr lang="en-US" sz="3200" dirty="0">
                <a:effectLst>
                  <a:outerShdw blurRad="50800" dist="38100" dir="2700000" algn="tl" rotWithShape="0">
                    <a:schemeClr val="bg1"/>
                  </a:outerShdw>
                </a:effectLst>
                <a:uFillTx/>
              </a:rPr>
              <a:t>dry aluminum ONLY</a:t>
            </a:r>
          </a:p>
          <a:p>
            <a:pPr lvl="1"/>
            <a:r>
              <a:rPr lang="en-US" sz="3200" u="none" strike="noStrike" dirty="0">
                <a:effectLst>
                  <a:outerShdw blurRad="50800" dist="38100" dir="2700000" algn="tl" rotWithShape="0">
                    <a:schemeClr val="bg1"/>
                  </a:outerShdw>
                </a:effectLst>
                <a:uFillTx/>
              </a:rPr>
              <a:t>Proceeds benefit</a:t>
            </a:r>
            <a:br>
              <a:rPr lang="en-US" sz="3200" u="none" strike="noStrike" dirty="0">
                <a:effectLst>
                  <a:outerShdw blurRad="50800" dist="38100" dir="2700000" algn="tl" rotWithShape="0">
                    <a:schemeClr val="bg1"/>
                  </a:outerShdw>
                </a:effectLst>
                <a:uFillTx/>
              </a:rPr>
            </a:br>
            <a:r>
              <a:rPr lang="en-US" sz="3200" u="none" strike="noStrike" dirty="0">
                <a:effectLst>
                  <a:outerShdw blurRad="50800" dist="38100" dir="2700000" algn="tl" rotWithShape="0">
                    <a:schemeClr val="bg1"/>
                  </a:outerShdw>
                </a:effectLst>
                <a:uFillTx/>
              </a:rPr>
              <a:t>local community</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4600"/>
            <a:ext cx="8229600" cy="742950"/>
          </a:xfrm>
        </p:spPr>
        <p:txBody>
          <a:bodyPr>
            <a:noAutofit/>
          </a:bodyPr>
          <a:lstStyle/>
          <a:p>
            <a:r>
              <a:rPr lang="en-US" sz="4400" i="1" dirty="0" err="1">
                <a:uFillTx/>
                <a:latin typeface="Arial Black"/>
                <a:cs typeface="Arial Black"/>
              </a:rPr>
              <a:t>Portapotties</a:t>
            </a:r>
            <a:endParaRPr lang="en-US" sz="4400" i="1" dirty="0">
              <a:uFillTx/>
              <a:latin typeface="Arial Black"/>
              <a:cs typeface="Arial Black"/>
            </a:endParaRPr>
          </a:p>
        </p:txBody>
      </p:sp>
      <p:sp>
        <p:nvSpPr>
          <p:cNvPr id="3" name="Content Placeholder 2"/>
          <p:cNvSpPr>
            <a:spLocks noGrp="1"/>
          </p:cNvSpPr>
          <p:nvPr>
            <p:ph idx="1"/>
          </p:nvPr>
        </p:nvSpPr>
        <p:spPr>
          <a:xfrm>
            <a:off x="189397" y="1204913"/>
            <a:ext cx="8767991" cy="3863114"/>
          </a:xfrm>
        </p:spPr>
        <p:txBody>
          <a:bodyPr>
            <a:normAutofit/>
          </a:bodyPr>
          <a:lstStyle/>
          <a:p>
            <a:pPr lvl="1"/>
            <a:r>
              <a:rPr lang="en-US" sz="3200" dirty="0">
                <a:uFillTx/>
              </a:rPr>
              <a:t>Toilets – the basis of civilization! </a:t>
            </a:r>
          </a:p>
          <a:p>
            <a:pPr lvl="1"/>
            <a:r>
              <a:rPr lang="en-US" sz="3200" dirty="0">
                <a:uFillTx/>
              </a:rPr>
              <a:t>“If it didn’t come from your body…”</a:t>
            </a:r>
          </a:p>
          <a:p>
            <a:pPr lvl="1"/>
            <a:r>
              <a:rPr lang="en-US" sz="3200" dirty="0">
                <a:uFillTx/>
              </a:rPr>
              <a:t>Be respectful, keep it tidy</a:t>
            </a:r>
          </a:p>
          <a:p>
            <a:pPr lvl="1"/>
            <a:r>
              <a:rPr lang="en-US" sz="3200" dirty="0">
                <a:uFillTx/>
              </a:rPr>
              <a:t>You’ll need a headlamp at night</a:t>
            </a:r>
          </a:p>
          <a:p>
            <a:pPr lvl="1"/>
            <a:r>
              <a:rPr lang="en-US" sz="3200" dirty="0">
                <a:uFillTx/>
              </a:rPr>
              <a:t>Bring a bucket and trash bags for emergencies</a:t>
            </a:r>
            <a:endParaRPr lang="en-US" sz="3200" u="none" strike="noStrike" dirty="0">
              <a:effectLst/>
              <a:uFillTx/>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4600"/>
            <a:ext cx="8229600" cy="742950"/>
          </a:xfrm>
        </p:spPr>
        <p:txBody>
          <a:bodyPr>
            <a:noAutofit/>
          </a:bodyPr>
          <a:lstStyle/>
          <a:p>
            <a:r>
              <a:rPr lang="en-US" sz="4400" i="1" dirty="0">
                <a:uFillTx/>
                <a:latin typeface="Arial Black"/>
                <a:cs typeface="Arial Black"/>
              </a:rPr>
              <a:t>Gray water</a:t>
            </a:r>
          </a:p>
        </p:txBody>
      </p:sp>
      <p:sp>
        <p:nvSpPr>
          <p:cNvPr id="3" name="Content Placeholder 2"/>
          <p:cNvSpPr>
            <a:spLocks noGrp="1"/>
          </p:cNvSpPr>
          <p:nvPr>
            <p:ph idx="1"/>
          </p:nvPr>
        </p:nvSpPr>
        <p:spPr>
          <a:xfrm>
            <a:off x="189398" y="1204913"/>
            <a:ext cx="8177516" cy="3863114"/>
          </a:xfrm>
        </p:spPr>
        <p:txBody>
          <a:bodyPr>
            <a:normAutofit/>
          </a:bodyPr>
          <a:lstStyle/>
          <a:p>
            <a:pPr lvl="1"/>
            <a:r>
              <a:rPr lang="en-US" sz="3200" dirty="0">
                <a:uFillTx/>
              </a:rPr>
              <a:t>“Used” water, not of the toilet variety</a:t>
            </a:r>
          </a:p>
          <a:p>
            <a:pPr lvl="1"/>
            <a:r>
              <a:rPr lang="en-US" sz="3200" dirty="0">
                <a:uFillTx/>
              </a:rPr>
              <a:t>No disposal on the playa!</a:t>
            </a:r>
          </a:p>
          <a:p>
            <a:pPr lvl="1"/>
            <a:r>
              <a:rPr lang="en-US" sz="3200" dirty="0">
                <a:uFillTx/>
              </a:rPr>
              <a:t>Put it in empty containers and pack it home (bring a funnel!)</a:t>
            </a:r>
          </a:p>
          <a:p>
            <a:pPr lvl="1"/>
            <a:r>
              <a:rPr lang="en-US" sz="3200" dirty="0">
                <a:uFillTx/>
              </a:rPr>
              <a:t>Forget those evaporation contraptions </a:t>
            </a:r>
          </a:p>
          <a:p>
            <a:pPr lvl="1"/>
            <a:endParaRPr lang="en-US" sz="3200" u="none" strike="noStrike" dirty="0">
              <a:effectLst/>
              <a:uFillTx/>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9334" y="1372569"/>
            <a:ext cx="7453348" cy="3751107"/>
          </a:xfrm>
        </p:spPr>
        <p:txBody>
          <a:bodyPr>
            <a:noAutofit/>
          </a:bodyPr>
          <a:lstStyle/>
          <a:p>
            <a:pPr marL="0" indent="0" algn="ctr">
              <a:buNone/>
            </a:pPr>
            <a:r>
              <a:rPr lang="en-US" sz="3000" dirty="0">
                <a:uFillTx/>
              </a:rPr>
              <a:t>We are committed to leaving no physical trace of our activities wherever we gather.  We clean up after ourselves and endeavor, whenever possible, to leave such places in a better state than when we found them.</a:t>
            </a:r>
          </a:p>
        </p:txBody>
      </p:sp>
      <p:sp>
        <p:nvSpPr>
          <p:cNvPr id="6" name="TextBox 5"/>
          <p:cNvSpPr txBox="1">
            <a:spLocks/>
          </p:cNvSpPr>
          <p:nvPr/>
        </p:nvSpPr>
        <p:spPr>
          <a:xfrm>
            <a:off x="10993" y="285827"/>
            <a:ext cx="9133007" cy="584776"/>
          </a:xfrm>
          <a:prstGeom prst="rect">
            <a:avLst/>
          </a:prstGeom>
          <a:solidFill>
            <a:schemeClr val="accent6"/>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US" sz="3200" dirty="0">
                <a:solidFill>
                  <a:schemeClr val="bg1"/>
                </a:solidFill>
                <a:uFillTx/>
                <a:latin typeface="Arial Black"/>
                <a:cs typeface="Arial Black"/>
              </a:rPr>
              <a:t>LEAVING NO TRACE</a:t>
            </a:r>
          </a:p>
        </p:txBody>
      </p:sp>
      <p:sp>
        <p:nvSpPr>
          <p:cNvPr id="7" name="TextBox 6"/>
          <p:cNvSpPr txBox="1">
            <a:spLocks/>
          </p:cNvSpPr>
          <p:nvPr/>
        </p:nvSpPr>
        <p:spPr>
          <a:xfrm>
            <a:off x="869417" y="1047085"/>
            <a:ext cx="980410" cy="1569660"/>
          </a:xfrm>
          <a:prstGeom prst="rect">
            <a:avLst/>
          </a:prstGeom>
          <a:noFill/>
        </p:spPr>
        <p:txBody>
          <a:bodyPr wrap="square" rtlCol="0">
            <a:spAutoFit/>
          </a:bodyPr>
          <a:lstStyle/>
          <a:p>
            <a:r>
              <a:rPr lang="en-US" sz="9600" dirty="0">
                <a:solidFill>
                  <a:schemeClr val="tx2"/>
                </a:solidFill>
                <a:uFillTx/>
              </a:rPr>
              <a:t>“</a:t>
            </a:r>
          </a:p>
        </p:txBody>
      </p:sp>
      <p:sp>
        <p:nvSpPr>
          <p:cNvPr id="8" name="TextBox 7"/>
          <p:cNvSpPr txBox="1">
            <a:spLocks/>
          </p:cNvSpPr>
          <p:nvPr/>
        </p:nvSpPr>
        <p:spPr>
          <a:xfrm rot="10800000">
            <a:off x="7364078" y="3047617"/>
            <a:ext cx="980410" cy="1569660"/>
          </a:xfrm>
          <a:prstGeom prst="rect">
            <a:avLst/>
          </a:prstGeom>
          <a:noFill/>
        </p:spPr>
        <p:txBody>
          <a:bodyPr wrap="square" rtlCol="0">
            <a:spAutoFit/>
          </a:bodyPr>
          <a:lstStyle/>
          <a:p>
            <a:r>
              <a:rPr lang="en-US" sz="9600" dirty="0">
                <a:solidFill>
                  <a:schemeClr val="tx2"/>
                </a:solidFill>
                <a:uFillTx/>
              </a:rPr>
              <a: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69382"/>
            <a:ext cx="8229600" cy="742950"/>
          </a:xfrm>
        </p:spPr>
        <p:txBody>
          <a:bodyPr>
            <a:noAutofit/>
          </a:bodyPr>
          <a:lstStyle/>
          <a:p>
            <a:r>
              <a:rPr lang="en-US" sz="4400" i="1" dirty="0">
                <a:uFillTx/>
                <a:latin typeface="Arial Black"/>
                <a:cs typeface="Arial Black"/>
              </a:rPr>
              <a:t>So if it’s not a festival, what is it?</a:t>
            </a:r>
          </a:p>
        </p:txBody>
      </p:sp>
      <p:sp>
        <p:nvSpPr>
          <p:cNvPr id="3" name="Content Placeholder 2"/>
          <p:cNvSpPr>
            <a:spLocks noGrp="1"/>
          </p:cNvSpPr>
          <p:nvPr>
            <p:ph idx="1"/>
          </p:nvPr>
        </p:nvSpPr>
        <p:spPr>
          <a:xfrm>
            <a:off x="570088" y="1934844"/>
            <a:ext cx="8229600" cy="2354934"/>
          </a:xfrm>
        </p:spPr>
        <p:txBody>
          <a:bodyPr>
            <a:normAutofit/>
          </a:bodyPr>
          <a:lstStyle/>
          <a:p>
            <a:pPr>
              <a:spcBef>
                <a:spcPts val="1000"/>
              </a:spcBef>
              <a:buClr>
                <a:schemeClr val="tx2"/>
              </a:buClr>
            </a:pPr>
            <a:r>
              <a:rPr lang="en-US" sz="3200" dirty="0">
                <a:uFillTx/>
              </a:rPr>
              <a:t>A city</a:t>
            </a:r>
          </a:p>
          <a:p>
            <a:pPr>
              <a:spcBef>
                <a:spcPts val="1000"/>
              </a:spcBef>
              <a:buClr>
                <a:schemeClr val="tx2"/>
              </a:buClr>
            </a:pPr>
            <a:r>
              <a:rPr lang="en-US" sz="3200" dirty="0">
                <a:uFillTx/>
              </a:rPr>
              <a:t>A culture</a:t>
            </a:r>
          </a:p>
          <a:p>
            <a:pPr>
              <a:spcBef>
                <a:spcPts val="1000"/>
              </a:spcBef>
              <a:buClr>
                <a:schemeClr val="tx2"/>
              </a:buClr>
            </a:pPr>
            <a:r>
              <a:rPr lang="en-US" sz="3200" dirty="0">
                <a:uFillTx/>
              </a:rPr>
              <a:t>A community</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a:spLocks/>
          </p:cNvSpPr>
          <p:nvPr/>
        </p:nvSpPr>
        <p:spPr>
          <a:xfrm>
            <a:off x="0" y="0"/>
            <a:ext cx="9144000" cy="51435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uFillTx/>
            </a:endParaRPr>
          </a:p>
        </p:txBody>
      </p:sp>
      <p:pic>
        <p:nvPicPr>
          <p:cNvPr id="5" name="Picture 4"/>
          <p:cNvPicPr>
            <a:picLocks noChangeAspect="1"/>
          </p:cNvPicPr>
          <p:nvPr/>
        </p:nvPicPr>
        <p:blipFill rotWithShape="1">
          <a:blip r:embed="rId3"/>
          <a:srcRect b="15123"/>
          <a:stretch/>
        </p:blipFill>
        <p:spPr>
          <a:xfrm>
            <a:off x="0" y="0"/>
            <a:ext cx="9144000" cy="5143500"/>
          </a:xfrm>
          <a:prstGeom prst="rect">
            <a:avLst/>
          </a:prstGeom>
        </p:spPr>
      </p:pic>
      <p:sp>
        <p:nvSpPr>
          <p:cNvPr id="11" name="Oval 10"/>
          <p:cNvSpPr>
            <a:spLocks/>
          </p:cNvSpPr>
          <p:nvPr/>
        </p:nvSpPr>
        <p:spPr>
          <a:xfrm>
            <a:off x="356513" y="277519"/>
            <a:ext cx="791013" cy="791013"/>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uFillTx/>
            </a:endParaRPr>
          </a:p>
        </p:txBody>
      </p:sp>
      <p:sp>
        <p:nvSpPr>
          <p:cNvPr id="12" name="Title 1"/>
          <p:cNvSpPr>
            <a:spLocks noGrp="1"/>
          </p:cNvSpPr>
          <p:nvPr>
            <p:ph type="title"/>
          </p:nvPr>
        </p:nvSpPr>
        <p:spPr>
          <a:xfrm>
            <a:off x="312367" y="333215"/>
            <a:ext cx="8229600" cy="1181709"/>
          </a:xfrm>
        </p:spPr>
        <p:txBody>
          <a:bodyPr>
            <a:normAutofit fontScale="90000"/>
          </a:bodyPr>
          <a:lstStyle/>
          <a:p>
            <a:r>
              <a:rPr lang="en-US" b="1" dirty="0">
                <a:uFillTx/>
                <a:latin typeface="Blackoak Std"/>
                <a:cs typeface="Blackoak Std"/>
              </a:rPr>
              <a:t>6 </a:t>
            </a:r>
            <a:r>
              <a:rPr lang="en-US" b="1" dirty="0">
                <a:solidFill>
                  <a:srgbClr val="FFFFFF"/>
                </a:solidFill>
                <a:uFillTx/>
              </a:rPr>
              <a:t>You can camp with friends.</a:t>
            </a:r>
            <a:br>
              <a:rPr lang="en-US" dirty="0">
                <a:uFillTx/>
              </a:rPr>
            </a:br>
            <a:endParaRPr lang="en-US" dirty="0">
              <a:uFillTx/>
            </a:endParaRPr>
          </a:p>
        </p:txBody>
      </p:sp>
      <p:sp>
        <p:nvSpPr>
          <p:cNvPr id="13" name="Rectangle 12"/>
          <p:cNvSpPr>
            <a:spLocks/>
          </p:cNvSpPr>
          <p:nvPr/>
        </p:nvSpPr>
        <p:spPr>
          <a:xfrm>
            <a:off x="1278395" y="795036"/>
            <a:ext cx="6061281" cy="646331"/>
          </a:xfrm>
          <a:prstGeom prst="rect">
            <a:avLst/>
          </a:prstGeom>
        </p:spPr>
        <p:txBody>
          <a:bodyPr wrap="square">
            <a:spAutoFit/>
          </a:bodyPr>
          <a:lstStyle/>
          <a:p>
            <a:r>
              <a:rPr lang="en-US" sz="3600" b="1" dirty="0">
                <a:solidFill>
                  <a:srgbClr val="FFFFFF"/>
                </a:solidFill>
                <a:uFillTx/>
              </a:rPr>
              <a:t>Or make new ones.</a:t>
            </a:r>
            <a:r>
              <a:rPr lang="en-US" sz="3600" b="1" i="1" dirty="0">
                <a:solidFill>
                  <a:srgbClr val="FFFFFF"/>
                </a:solidFill>
                <a:uFillTx/>
              </a:rPr>
              <a:t> </a:t>
            </a:r>
            <a:endParaRPr lang="en-US" sz="3600" dirty="0">
              <a:solidFill>
                <a:srgbClr val="FFFFFF"/>
              </a:solidFill>
              <a:uFillTx/>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4600"/>
            <a:ext cx="8229600" cy="742950"/>
          </a:xfrm>
        </p:spPr>
        <p:txBody>
          <a:bodyPr>
            <a:noAutofit/>
          </a:bodyPr>
          <a:lstStyle/>
          <a:p>
            <a:r>
              <a:rPr lang="en-US" sz="4400" i="1" dirty="0">
                <a:uFillTx/>
                <a:latin typeface="Arial Black"/>
                <a:cs typeface="Arial Black"/>
              </a:rPr>
              <a:t>Theme Camps</a:t>
            </a:r>
          </a:p>
        </p:txBody>
      </p:sp>
      <p:sp>
        <p:nvSpPr>
          <p:cNvPr id="3" name="Content Placeholder 2"/>
          <p:cNvSpPr>
            <a:spLocks noGrp="1"/>
          </p:cNvSpPr>
          <p:nvPr>
            <p:ph idx="1"/>
          </p:nvPr>
        </p:nvSpPr>
        <p:spPr>
          <a:xfrm>
            <a:off x="189398" y="1204913"/>
            <a:ext cx="8378054" cy="3863114"/>
          </a:xfrm>
        </p:spPr>
        <p:txBody>
          <a:bodyPr>
            <a:normAutofit/>
          </a:bodyPr>
          <a:lstStyle/>
          <a:p>
            <a:pPr lvl="1"/>
            <a:r>
              <a:rPr lang="en-US" sz="3200" dirty="0">
                <a:uFillTx/>
              </a:rPr>
              <a:t>Pre-event Placement process</a:t>
            </a:r>
          </a:p>
          <a:p>
            <a:pPr lvl="1"/>
            <a:r>
              <a:rPr lang="en-US" sz="3200" dirty="0">
                <a:uFillTx/>
              </a:rPr>
              <a:t>Public-facing role: providing interactive experiences for all of us</a:t>
            </a:r>
          </a:p>
          <a:p>
            <a:pPr lvl="1"/>
            <a:r>
              <a:rPr lang="en-US" sz="3200" dirty="0">
                <a:uFillTx/>
              </a:rPr>
              <a:t>Membership determined pre-event, may have camp dues</a:t>
            </a:r>
          </a:p>
          <a:p>
            <a:pPr lvl="1"/>
            <a:r>
              <a:rPr lang="en-US" sz="3200" dirty="0">
                <a:uFillTx/>
              </a:rPr>
              <a:t>Communal effort, shared infrastructure</a:t>
            </a:r>
          </a:p>
          <a:p>
            <a:pPr lvl="1"/>
            <a:endParaRPr lang="en-US" sz="3200" u="none" strike="noStrike" dirty="0">
              <a:effectLst/>
              <a:uFillTx/>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0603" t="32102" r="6887" b="30341"/>
          <a:stretch/>
        </p:blipFill>
        <p:spPr>
          <a:xfrm>
            <a:off x="3124200" y="1275860"/>
            <a:ext cx="5854700" cy="3768580"/>
          </a:xfrm>
          <a:prstGeom prst="rect">
            <a:avLst/>
          </a:prstGeom>
        </p:spPr>
      </p:pic>
      <p:sp>
        <p:nvSpPr>
          <p:cNvPr id="2" name="Title 1"/>
          <p:cNvSpPr>
            <a:spLocks noGrp="1"/>
          </p:cNvSpPr>
          <p:nvPr>
            <p:ph type="title"/>
          </p:nvPr>
        </p:nvSpPr>
        <p:spPr>
          <a:xfrm>
            <a:off x="304800" y="284600"/>
            <a:ext cx="8229600" cy="742950"/>
          </a:xfrm>
        </p:spPr>
        <p:txBody>
          <a:bodyPr>
            <a:noAutofit/>
          </a:bodyPr>
          <a:lstStyle/>
          <a:p>
            <a:r>
              <a:rPr lang="en-US" sz="4400" i="1" dirty="0">
                <a:effectLst>
                  <a:outerShdw blurRad="50800" dist="38100" dir="2700000" algn="tl" rotWithShape="0">
                    <a:schemeClr val="bg1"/>
                  </a:outerShdw>
                </a:effectLst>
                <a:uFillTx/>
                <a:latin typeface="Arial Black"/>
                <a:cs typeface="Arial Black"/>
              </a:rPr>
              <a:t>Open camping</a:t>
            </a:r>
          </a:p>
        </p:txBody>
      </p:sp>
      <p:sp>
        <p:nvSpPr>
          <p:cNvPr id="3" name="Content Placeholder 2"/>
          <p:cNvSpPr>
            <a:spLocks noGrp="1"/>
          </p:cNvSpPr>
          <p:nvPr>
            <p:ph idx="1"/>
          </p:nvPr>
        </p:nvSpPr>
        <p:spPr>
          <a:xfrm>
            <a:off x="36998" y="1204913"/>
            <a:ext cx="3087202" cy="3863114"/>
          </a:xfrm>
        </p:spPr>
        <p:txBody>
          <a:bodyPr>
            <a:normAutofit/>
          </a:bodyPr>
          <a:lstStyle/>
          <a:p>
            <a:pPr lvl="1"/>
            <a:r>
              <a:rPr lang="en-US" sz="3200" dirty="0">
                <a:effectLst>
                  <a:outerShdw blurRad="50800" dist="38100" dir="2700000" algn="tl" rotWithShape="0">
                    <a:schemeClr val="bg1"/>
                  </a:outerShdw>
                </a:effectLst>
                <a:uFillTx/>
              </a:rPr>
              <a:t>First come, first served</a:t>
            </a:r>
          </a:p>
          <a:p>
            <a:pPr lvl="1"/>
            <a:r>
              <a:rPr lang="en-US" sz="3200" dirty="0">
                <a:effectLst>
                  <a:outerShdw blurRad="50800" dist="38100" dir="2700000" algn="tl" rotWithShape="0">
                    <a:schemeClr val="bg1"/>
                  </a:outerShdw>
                </a:effectLst>
                <a:uFillTx/>
              </a:rPr>
              <a:t>No land grabbing!</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10603" t="32102" r="6887" b="30341"/>
          <a:stretch/>
        </p:blipFill>
        <p:spPr>
          <a:xfrm>
            <a:off x="3124200" y="1275860"/>
            <a:ext cx="5854700" cy="3768580"/>
          </a:xfrm>
          <a:prstGeom prst="rect">
            <a:avLst/>
          </a:prstGeom>
        </p:spPr>
      </p:pic>
      <p:sp>
        <p:nvSpPr>
          <p:cNvPr id="2" name="Title 1"/>
          <p:cNvSpPr>
            <a:spLocks noGrp="1"/>
          </p:cNvSpPr>
          <p:nvPr>
            <p:ph type="title"/>
          </p:nvPr>
        </p:nvSpPr>
        <p:spPr>
          <a:xfrm>
            <a:off x="457200" y="284600"/>
            <a:ext cx="8229600" cy="742950"/>
          </a:xfrm>
        </p:spPr>
        <p:txBody>
          <a:bodyPr>
            <a:noAutofit/>
          </a:bodyPr>
          <a:lstStyle/>
          <a:p>
            <a:r>
              <a:rPr lang="en-US" sz="4400" i="1" dirty="0">
                <a:effectLst>
                  <a:outerShdw blurRad="50800" dist="38100" dir="2700000" algn="tl" rotWithShape="0">
                    <a:schemeClr val="bg1"/>
                  </a:outerShdw>
                </a:effectLst>
                <a:uFillTx/>
                <a:latin typeface="Arial Black"/>
                <a:cs typeface="Arial Black"/>
              </a:rPr>
              <a:t>Walk-in camping</a:t>
            </a:r>
          </a:p>
        </p:txBody>
      </p:sp>
      <p:sp>
        <p:nvSpPr>
          <p:cNvPr id="3" name="Content Placeholder 2"/>
          <p:cNvSpPr>
            <a:spLocks noGrp="1"/>
          </p:cNvSpPr>
          <p:nvPr>
            <p:ph idx="1"/>
          </p:nvPr>
        </p:nvSpPr>
        <p:spPr>
          <a:xfrm>
            <a:off x="189398" y="1204913"/>
            <a:ext cx="3544402" cy="3863114"/>
          </a:xfrm>
        </p:spPr>
        <p:txBody>
          <a:bodyPr>
            <a:normAutofit/>
          </a:bodyPr>
          <a:lstStyle/>
          <a:p>
            <a:pPr lvl="1"/>
            <a:r>
              <a:rPr lang="en-US" sz="3200" dirty="0">
                <a:effectLst>
                  <a:outerShdw blurRad="50800" dist="38100" dir="2700000" algn="tl" rotWithShape="0">
                    <a:schemeClr val="bg1"/>
                  </a:outerShdw>
                </a:effectLst>
                <a:uFillTx/>
              </a:rPr>
              <a:t>No cars; walk in your gear and supplies</a:t>
            </a:r>
          </a:p>
          <a:p>
            <a:pPr lvl="1"/>
            <a:r>
              <a:rPr lang="en-US" sz="3200" dirty="0">
                <a:effectLst>
                  <a:outerShdw blurRad="50800" dist="38100" dir="2700000" algn="tl" rotWithShape="0">
                    <a:schemeClr val="bg1"/>
                  </a:outerShdw>
                </a:effectLst>
                <a:uFillTx/>
              </a:rPr>
              <a:t>Located on outskirts of BRC between 2-5 o’clock</a:t>
            </a:r>
          </a:p>
          <a:p>
            <a:pPr lvl="1"/>
            <a:endParaRPr lang="en-US" sz="3200" u="none" strike="noStrike" dirty="0">
              <a:effectLst>
                <a:outerShdw blurRad="50800" dist="38100" dir="2700000" algn="tl" rotWithShape="0">
                  <a:schemeClr val="bg1"/>
                </a:outerShdw>
              </a:effectLst>
              <a:uFillTx/>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4600"/>
            <a:ext cx="8229600" cy="742950"/>
          </a:xfrm>
        </p:spPr>
        <p:txBody>
          <a:bodyPr>
            <a:noAutofit/>
          </a:bodyPr>
          <a:lstStyle/>
          <a:p>
            <a:r>
              <a:rPr lang="en-US" sz="4400" i="1" dirty="0">
                <a:uFillTx/>
                <a:latin typeface="Arial Black"/>
                <a:cs typeface="Arial Black"/>
              </a:rPr>
              <a:t>Wherever you camp…</a:t>
            </a:r>
          </a:p>
        </p:txBody>
      </p:sp>
      <p:sp>
        <p:nvSpPr>
          <p:cNvPr id="3" name="Content Placeholder 2"/>
          <p:cNvSpPr>
            <a:spLocks noGrp="1"/>
          </p:cNvSpPr>
          <p:nvPr>
            <p:ph idx="1"/>
          </p:nvPr>
        </p:nvSpPr>
        <p:spPr>
          <a:xfrm>
            <a:off x="189398" y="1204913"/>
            <a:ext cx="8378054" cy="3863114"/>
          </a:xfrm>
        </p:spPr>
        <p:txBody>
          <a:bodyPr>
            <a:normAutofit/>
          </a:bodyPr>
          <a:lstStyle/>
          <a:p>
            <a:pPr lvl="1"/>
            <a:r>
              <a:rPr lang="en-US" sz="3200" dirty="0">
                <a:uFillTx/>
              </a:rPr>
              <a:t>Get to know your neighbors</a:t>
            </a:r>
          </a:p>
          <a:p>
            <a:pPr lvl="1"/>
            <a:r>
              <a:rPr lang="en-US" sz="3200" dirty="0">
                <a:uFillTx/>
              </a:rPr>
              <a:t>Everyone in camp should know where to find the nearest essentials (Ranger station, 1</a:t>
            </a:r>
            <a:r>
              <a:rPr lang="en-US" sz="3200" baseline="30000" dirty="0">
                <a:uFillTx/>
              </a:rPr>
              <a:t>st</a:t>
            </a:r>
            <a:r>
              <a:rPr lang="en-US" sz="3200" dirty="0">
                <a:uFillTx/>
              </a:rPr>
              <a:t> Aid, ice sales, etc.)</a:t>
            </a:r>
          </a:p>
          <a:p>
            <a:pPr lvl="1"/>
            <a:r>
              <a:rPr lang="en-US" sz="3200" dirty="0" err="1">
                <a:uFillTx/>
              </a:rPr>
              <a:t>Decommodify</a:t>
            </a:r>
            <a:r>
              <a:rPr lang="en-US" sz="3200" dirty="0">
                <a:uFillTx/>
              </a:rPr>
              <a:t> your camp: hide or hack rental company logos on vehicles</a:t>
            </a:r>
            <a:endParaRPr lang="en-US" sz="3200" u="none" strike="noStrike" dirty="0">
              <a:effectLst/>
              <a:uFillTx/>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3627" y="1472820"/>
            <a:ext cx="7865567" cy="3751107"/>
          </a:xfrm>
        </p:spPr>
        <p:txBody>
          <a:bodyPr>
            <a:noAutofit/>
          </a:bodyPr>
          <a:lstStyle/>
          <a:p>
            <a:pPr marL="0" indent="0" algn="ctr">
              <a:buNone/>
            </a:pPr>
            <a:r>
              <a:rPr lang="en-US" sz="3000" dirty="0">
                <a:uFillTx/>
              </a:rPr>
              <a:t>We achieve being through doing. Everyone is invited to work. Everyone is invited to play. We make the world real through actions that open the heart.</a:t>
            </a:r>
          </a:p>
        </p:txBody>
      </p:sp>
      <p:sp>
        <p:nvSpPr>
          <p:cNvPr id="6" name="TextBox 5"/>
          <p:cNvSpPr txBox="1">
            <a:spLocks/>
          </p:cNvSpPr>
          <p:nvPr/>
        </p:nvSpPr>
        <p:spPr>
          <a:xfrm>
            <a:off x="10993" y="285827"/>
            <a:ext cx="9133007" cy="584776"/>
          </a:xfrm>
          <a:prstGeom prst="rect">
            <a:avLst/>
          </a:prstGeom>
          <a:solidFill>
            <a:schemeClr val="accent6"/>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US" sz="3200" dirty="0">
                <a:solidFill>
                  <a:schemeClr val="bg1"/>
                </a:solidFill>
                <a:uFillTx/>
                <a:latin typeface="Arial Black"/>
                <a:cs typeface="Arial Black"/>
              </a:rPr>
              <a:t>PARTICIPATION</a:t>
            </a:r>
          </a:p>
        </p:txBody>
      </p:sp>
      <p:sp>
        <p:nvSpPr>
          <p:cNvPr id="7" name="TextBox 6"/>
          <p:cNvSpPr txBox="1">
            <a:spLocks/>
          </p:cNvSpPr>
          <p:nvPr/>
        </p:nvSpPr>
        <p:spPr>
          <a:xfrm>
            <a:off x="880558" y="991390"/>
            <a:ext cx="980410" cy="1569660"/>
          </a:xfrm>
          <a:prstGeom prst="rect">
            <a:avLst/>
          </a:prstGeom>
          <a:noFill/>
        </p:spPr>
        <p:txBody>
          <a:bodyPr wrap="square" rtlCol="0">
            <a:spAutoFit/>
          </a:bodyPr>
          <a:lstStyle/>
          <a:p>
            <a:r>
              <a:rPr lang="en-US" sz="9600" dirty="0">
                <a:solidFill>
                  <a:schemeClr val="tx2"/>
                </a:solidFill>
                <a:uFillTx/>
              </a:rPr>
              <a:t>“</a:t>
            </a:r>
          </a:p>
        </p:txBody>
      </p:sp>
      <p:sp>
        <p:nvSpPr>
          <p:cNvPr id="8" name="TextBox 7"/>
          <p:cNvSpPr txBox="1">
            <a:spLocks/>
          </p:cNvSpPr>
          <p:nvPr/>
        </p:nvSpPr>
        <p:spPr>
          <a:xfrm rot="10800000">
            <a:off x="7353079" y="2207096"/>
            <a:ext cx="980410" cy="1569660"/>
          </a:xfrm>
          <a:prstGeom prst="rect">
            <a:avLst/>
          </a:prstGeom>
          <a:noFill/>
        </p:spPr>
        <p:txBody>
          <a:bodyPr wrap="square" rtlCol="0">
            <a:spAutoFit/>
          </a:bodyPr>
          <a:lstStyle/>
          <a:p>
            <a:r>
              <a:rPr lang="en-US" sz="9600" dirty="0">
                <a:solidFill>
                  <a:schemeClr val="tx2"/>
                </a:solidFill>
                <a:uFillTx/>
              </a:rPr>
              <a: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a:spLocks/>
          </p:cNvSpPr>
          <p:nvPr/>
        </p:nvSpPr>
        <p:spPr>
          <a:xfrm>
            <a:off x="0" y="0"/>
            <a:ext cx="9144000" cy="51435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uFillTx/>
            </a:endParaRPr>
          </a:p>
        </p:txBody>
      </p:sp>
      <p:pic>
        <p:nvPicPr>
          <p:cNvPr id="3" name="Picture 2"/>
          <p:cNvPicPr>
            <a:picLocks noChangeAspect="1"/>
          </p:cNvPicPr>
          <p:nvPr/>
        </p:nvPicPr>
        <p:blipFill rotWithShape="1">
          <a:blip r:embed="rId3"/>
          <a:srcRect t="5990" b="9775"/>
          <a:stretch/>
        </p:blipFill>
        <p:spPr>
          <a:xfrm>
            <a:off x="0" y="0"/>
            <a:ext cx="9163406" cy="5143500"/>
          </a:xfrm>
          <a:prstGeom prst="rect">
            <a:avLst/>
          </a:prstGeom>
        </p:spPr>
      </p:pic>
      <p:sp>
        <p:nvSpPr>
          <p:cNvPr id="9" name="Oval 8"/>
          <p:cNvSpPr>
            <a:spLocks/>
          </p:cNvSpPr>
          <p:nvPr/>
        </p:nvSpPr>
        <p:spPr>
          <a:xfrm>
            <a:off x="356513" y="84479"/>
            <a:ext cx="791013" cy="791013"/>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uFillTx/>
            </a:endParaRPr>
          </a:p>
        </p:txBody>
      </p:sp>
      <p:sp>
        <p:nvSpPr>
          <p:cNvPr id="10" name="Title 1"/>
          <p:cNvSpPr>
            <a:spLocks noGrp="1"/>
          </p:cNvSpPr>
          <p:nvPr>
            <p:ph type="title"/>
          </p:nvPr>
        </p:nvSpPr>
        <p:spPr>
          <a:xfrm>
            <a:off x="368072" y="162453"/>
            <a:ext cx="8229600" cy="1181709"/>
          </a:xfrm>
        </p:spPr>
        <p:txBody>
          <a:bodyPr>
            <a:normAutofit fontScale="90000"/>
          </a:bodyPr>
          <a:lstStyle/>
          <a:p>
            <a:r>
              <a:rPr lang="en-US" b="1" dirty="0">
                <a:uFillTx/>
                <a:latin typeface="Blackoak Std"/>
                <a:cs typeface="Blackoak Std"/>
              </a:rPr>
              <a:t>7 </a:t>
            </a:r>
            <a:r>
              <a:rPr lang="en-US" b="1" dirty="0">
                <a:solidFill>
                  <a:srgbClr val="FFFFFF"/>
                </a:solidFill>
                <a:uFillTx/>
              </a:rPr>
              <a:t>It’s more fun if you participate.</a:t>
            </a:r>
            <a:br>
              <a:rPr lang="en-US" dirty="0">
                <a:uFillTx/>
              </a:rPr>
            </a:br>
            <a:endParaRPr lang="en-US" dirty="0">
              <a:uFillTx/>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4600"/>
            <a:ext cx="8229600" cy="742950"/>
          </a:xfrm>
        </p:spPr>
        <p:txBody>
          <a:bodyPr>
            <a:noAutofit/>
          </a:bodyPr>
          <a:lstStyle/>
          <a:p>
            <a:r>
              <a:rPr lang="en-US" sz="4400" i="1" dirty="0">
                <a:uFillTx/>
                <a:latin typeface="Arial Black"/>
                <a:cs typeface="Arial Black"/>
              </a:rPr>
              <a:t>Go adventuring</a:t>
            </a:r>
          </a:p>
        </p:txBody>
      </p:sp>
      <p:sp>
        <p:nvSpPr>
          <p:cNvPr id="3" name="Content Placeholder 2"/>
          <p:cNvSpPr>
            <a:spLocks noGrp="1"/>
          </p:cNvSpPr>
          <p:nvPr>
            <p:ph idx="1"/>
          </p:nvPr>
        </p:nvSpPr>
        <p:spPr>
          <a:xfrm>
            <a:off x="189398" y="1204913"/>
            <a:ext cx="8378054" cy="3863114"/>
          </a:xfrm>
        </p:spPr>
        <p:txBody>
          <a:bodyPr>
            <a:normAutofit/>
          </a:bodyPr>
          <a:lstStyle/>
          <a:p>
            <a:pPr lvl="1"/>
            <a:r>
              <a:rPr lang="en-US" sz="3200" dirty="0">
                <a:uFillTx/>
              </a:rPr>
              <a:t>Theme camps, interactive art, exploring deep playa</a:t>
            </a:r>
          </a:p>
          <a:p>
            <a:pPr lvl="1"/>
            <a:r>
              <a:rPr lang="en-US" sz="3200" dirty="0">
                <a:uFillTx/>
              </a:rPr>
              <a:t>What Where When Guide</a:t>
            </a:r>
          </a:p>
          <a:p>
            <a:pPr lvl="1"/>
            <a:r>
              <a:rPr lang="en-US" sz="3200" dirty="0">
                <a:uFillTx/>
              </a:rPr>
              <a:t>The map is not the territory </a:t>
            </a:r>
          </a:p>
          <a:p>
            <a:pPr lvl="1"/>
            <a:endParaRPr lang="en-US" sz="3200" u="none" strike="noStrike" dirty="0">
              <a:effectLst/>
              <a:uFillTx/>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4600"/>
            <a:ext cx="8229600" cy="742950"/>
          </a:xfrm>
        </p:spPr>
        <p:txBody>
          <a:bodyPr>
            <a:noAutofit/>
          </a:bodyPr>
          <a:lstStyle/>
          <a:p>
            <a:r>
              <a:rPr lang="en-US" sz="4400" i="1" dirty="0">
                <a:uFillTx/>
                <a:latin typeface="Arial Black"/>
                <a:cs typeface="Arial Black"/>
              </a:rPr>
              <a:t>Getting around</a:t>
            </a:r>
          </a:p>
        </p:txBody>
      </p:sp>
      <p:sp>
        <p:nvSpPr>
          <p:cNvPr id="3" name="Content Placeholder 2"/>
          <p:cNvSpPr>
            <a:spLocks noGrp="1"/>
          </p:cNvSpPr>
          <p:nvPr>
            <p:ph idx="1"/>
          </p:nvPr>
        </p:nvSpPr>
        <p:spPr>
          <a:xfrm>
            <a:off x="189398" y="1204913"/>
            <a:ext cx="8378054" cy="3863114"/>
          </a:xfrm>
        </p:spPr>
        <p:txBody>
          <a:bodyPr>
            <a:noAutofit/>
          </a:bodyPr>
          <a:lstStyle/>
          <a:p>
            <a:pPr lvl="1"/>
            <a:r>
              <a:rPr lang="en-US" sz="3200" dirty="0">
                <a:uFillTx/>
              </a:rPr>
              <a:t>Mutant vehicles</a:t>
            </a:r>
          </a:p>
          <a:p>
            <a:pPr lvl="2">
              <a:buClr>
                <a:schemeClr val="tx2"/>
              </a:buClr>
            </a:pPr>
            <a:r>
              <a:rPr lang="en-US" sz="2800" dirty="0">
                <a:uFillTx/>
              </a:rPr>
              <a:t>If there’s room, anyone can ride</a:t>
            </a:r>
          </a:p>
          <a:p>
            <a:pPr lvl="2">
              <a:buClr>
                <a:schemeClr val="tx2"/>
              </a:buClr>
            </a:pPr>
            <a:r>
              <a:rPr lang="en-US" sz="2800" dirty="0">
                <a:uFillTx/>
              </a:rPr>
              <a:t>No custom rides or return trips – you go where they’re going</a:t>
            </a:r>
          </a:p>
          <a:p>
            <a:pPr lvl="1"/>
            <a:r>
              <a:rPr lang="en-US" sz="3200" dirty="0">
                <a:uFillTx/>
              </a:rPr>
              <a:t>Mobility camp - pimp your chair!</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4600"/>
            <a:ext cx="8229600" cy="742950"/>
          </a:xfrm>
        </p:spPr>
        <p:txBody>
          <a:bodyPr>
            <a:noAutofit/>
          </a:bodyPr>
          <a:lstStyle/>
          <a:p>
            <a:r>
              <a:rPr lang="en-US" sz="4400" i="1" dirty="0">
                <a:uFillTx/>
                <a:latin typeface="Arial Black"/>
                <a:cs typeface="Arial Black"/>
              </a:rPr>
              <a:t>Meeting people</a:t>
            </a:r>
          </a:p>
        </p:txBody>
      </p:sp>
      <p:sp>
        <p:nvSpPr>
          <p:cNvPr id="3" name="Content Placeholder 2"/>
          <p:cNvSpPr>
            <a:spLocks noGrp="1"/>
          </p:cNvSpPr>
          <p:nvPr>
            <p:ph idx="1"/>
          </p:nvPr>
        </p:nvSpPr>
        <p:spPr>
          <a:xfrm>
            <a:off x="189398" y="1204913"/>
            <a:ext cx="8378054" cy="3863114"/>
          </a:xfrm>
        </p:spPr>
        <p:txBody>
          <a:bodyPr>
            <a:normAutofit/>
          </a:bodyPr>
          <a:lstStyle/>
          <a:p>
            <a:pPr lvl="1"/>
            <a:r>
              <a:rPr lang="en-US" sz="3200" dirty="0">
                <a:uFillTx/>
              </a:rPr>
              <a:t>Talk to strangers</a:t>
            </a:r>
          </a:p>
          <a:p>
            <a:pPr lvl="1"/>
            <a:r>
              <a:rPr lang="en-US" sz="3200" dirty="0">
                <a:uFillTx/>
              </a:rPr>
              <a:t>Get to know your neighbors</a:t>
            </a:r>
          </a:p>
          <a:p>
            <a:pPr lvl="1"/>
            <a:endParaRPr lang="en-US" sz="3200" u="none" strike="noStrike" dirty="0">
              <a:effectLst/>
              <a:uFillTx/>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a:spLocks/>
          </p:cNvSpPr>
          <p:nvPr/>
        </p:nvSpPr>
        <p:spPr>
          <a:xfrm>
            <a:off x="0" y="0"/>
            <a:ext cx="9144000" cy="51435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uFillTx/>
            </a:endParaRPr>
          </a:p>
        </p:txBody>
      </p:sp>
      <p:pic>
        <p:nvPicPr>
          <p:cNvPr id="24" name="Picture 23"/>
          <p:cNvPicPr>
            <a:picLocks noChangeAspect="1"/>
          </p:cNvPicPr>
          <p:nvPr/>
        </p:nvPicPr>
        <p:blipFill rotWithShape="1">
          <a:blip r:embed="rId3"/>
          <a:srcRect t="1834" b="13752"/>
          <a:stretch/>
        </p:blipFill>
        <p:spPr>
          <a:xfrm>
            <a:off x="0" y="-1"/>
            <a:ext cx="9144000" cy="5143501"/>
          </a:xfrm>
          <a:prstGeom prst="rect">
            <a:avLst/>
          </a:prstGeom>
        </p:spPr>
      </p:pic>
      <p:sp>
        <p:nvSpPr>
          <p:cNvPr id="25" name="Oval 24"/>
          <p:cNvSpPr>
            <a:spLocks/>
          </p:cNvSpPr>
          <p:nvPr/>
        </p:nvSpPr>
        <p:spPr>
          <a:xfrm>
            <a:off x="356513" y="277519"/>
            <a:ext cx="791013" cy="791013"/>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uFillTx/>
            </a:endParaRPr>
          </a:p>
        </p:txBody>
      </p:sp>
      <p:sp>
        <p:nvSpPr>
          <p:cNvPr id="26" name="Title 1"/>
          <p:cNvSpPr>
            <a:spLocks noGrp="1"/>
          </p:cNvSpPr>
          <p:nvPr>
            <p:ph type="title"/>
          </p:nvPr>
        </p:nvSpPr>
        <p:spPr>
          <a:xfrm>
            <a:off x="334649" y="322076"/>
            <a:ext cx="8229600" cy="1181709"/>
          </a:xfrm>
        </p:spPr>
        <p:txBody>
          <a:bodyPr>
            <a:normAutofit fontScale="90000"/>
          </a:bodyPr>
          <a:lstStyle/>
          <a:p>
            <a:r>
              <a:rPr lang="en-US" b="1" dirty="0">
                <a:solidFill>
                  <a:srgbClr val="FF0000"/>
                </a:solidFill>
                <a:uFillTx/>
                <a:latin typeface="Blackoak Std"/>
                <a:cs typeface="Blackoak Std"/>
              </a:rPr>
              <a:t>2</a:t>
            </a:r>
            <a:r>
              <a:rPr lang="en-US" b="1" dirty="0">
                <a:solidFill>
                  <a:srgbClr val="292934"/>
                </a:solidFill>
                <a:uFillTx/>
                <a:latin typeface="Blackoak Std"/>
                <a:cs typeface="Blackoak Std"/>
              </a:rPr>
              <a:t> </a:t>
            </a:r>
            <a:r>
              <a:rPr lang="en-US" b="1" dirty="0">
                <a:solidFill>
                  <a:srgbClr val="FFFFFF"/>
                </a:solidFill>
                <a:uFillTx/>
              </a:rPr>
              <a:t>It takes place outdoors. In the </a:t>
            </a:r>
            <a:br>
              <a:rPr lang="en-US" dirty="0">
                <a:solidFill>
                  <a:srgbClr val="292934"/>
                </a:solidFill>
                <a:uFillTx/>
              </a:rPr>
            </a:br>
            <a:endParaRPr lang="en-US" dirty="0">
              <a:solidFill>
                <a:srgbClr val="292934"/>
              </a:solidFill>
              <a:uFillTx/>
            </a:endParaRPr>
          </a:p>
        </p:txBody>
      </p:sp>
      <p:sp>
        <p:nvSpPr>
          <p:cNvPr id="27" name="Rectangle 26"/>
          <p:cNvSpPr>
            <a:spLocks/>
          </p:cNvSpPr>
          <p:nvPr/>
        </p:nvSpPr>
        <p:spPr>
          <a:xfrm>
            <a:off x="1189267" y="828453"/>
            <a:ext cx="6061281" cy="646331"/>
          </a:xfrm>
          <a:prstGeom prst="rect">
            <a:avLst/>
          </a:prstGeom>
        </p:spPr>
        <p:txBody>
          <a:bodyPr wrap="square">
            <a:spAutoFit/>
          </a:bodyPr>
          <a:lstStyle/>
          <a:p>
            <a:r>
              <a:rPr lang="en-US" sz="3600" b="1" dirty="0">
                <a:solidFill>
                  <a:schemeClr val="bg1"/>
                </a:solidFill>
                <a:uFillTx/>
              </a:rPr>
              <a:t>desert. In the elements</a:t>
            </a:r>
            <a:r>
              <a:rPr lang="en-US" sz="3600" b="1" i="1" dirty="0">
                <a:solidFill>
                  <a:schemeClr val="bg1"/>
                </a:solidFill>
                <a:uFillTx/>
              </a:rPr>
              <a:t>. </a:t>
            </a:r>
            <a:endParaRPr lang="en-US" sz="3600" dirty="0">
              <a:solidFill>
                <a:schemeClr val="bg1"/>
              </a:solidFill>
              <a:uFillTx/>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1720"/>
            <a:ext cx="8229600" cy="742950"/>
          </a:xfrm>
        </p:spPr>
        <p:txBody>
          <a:bodyPr>
            <a:noAutofit/>
          </a:bodyPr>
          <a:lstStyle/>
          <a:p>
            <a:r>
              <a:rPr lang="en-US" sz="4400" i="1" dirty="0">
                <a:uFillTx/>
                <a:latin typeface="Arial Black"/>
                <a:cs typeface="Arial Black"/>
              </a:rPr>
              <a:t>Volunteering</a:t>
            </a:r>
          </a:p>
        </p:txBody>
      </p:sp>
      <p:sp>
        <p:nvSpPr>
          <p:cNvPr id="3" name="Content Placeholder 2"/>
          <p:cNvSpPr>
            <a:spLocks noGrp="1"/>
          </p:cNvSpPr>
          <p:nvPr>
            <p:ph idx="1"/>
          </p:nvPr>
        </p:nvSpPr>
        <p:spPr>
          <a:xfrm>
            <a:off x="76241" y="1204913"/>
            <a:ext cx="7706689" cy="3863114"/>
          </a:xfrm>
        </p:spPr>
        <p:txBody>
          <a:bodyPr>
            <a:noAutofit/>
          </a:bodyPr>
          <a:lstStyle/>
          <a:p>
            <a:pPr lvl="1"/>
            <a:r>
              <a:rPr lang="en-US" sz="3200" dirty="0">
                <a:uFillTx/>
              </a:rPr>
              <a:t>Citizenship – a way to give back</a:t>
            </a:r>
          </a:p>
          <a:p>
            <a:pPr lvl="1"/>
            <a:r>
              <a:rPr lang="en-US" sz="3200" dirty="0">
                <a:uFillTx/>
              </a:rPr>
              <a:t>Infrastructure as art</a:t>
            </a:r>
          </a:p>
          <a:p>
            <a:pPr lvl="1"/>
            <a:r>
              <a:rPr lang="en-US" sz="3200" dirty="0">
                <a:uFillTx/>
              </a:rPr>
              <a:t>Have fun, make friends</a:t>
            </a:r>
          </a:p>
          <a:p>
            <a:pPr lvl="1"/>
            <a:r>
              <a:rPr lang="en-US" sz="3200" dirty="0">
                <a:uFillTx/>
              </a:rPr>
              <a:t>V-Spots </a:t>
            </a:r>
            <a:r>
              <a:rPr lang="en-US" sz="3200" dirty="0">
                <a:solidFill>
                  <a:srgbClr val="FF0000"/>
                </a:solidFill>
                <a:uFillTx/>
              </a:rPr>
              <a:t>place</a:t>
            </a:r>
            <a:r>
              <a:rPr lang="en-US" sz="3200" dirty="0">
                <a:uFillTx/>
              </a:rPr>
              <a:t> walk-</a:t>
            </a:r>
            <a:r>
              <a:rPr lang="en-US" sz="3200" dirty="0">
                <a:solidFill>
                  <a:srgbClr val="FF0000"/>
                </a:solidFill>
                <a:uFillTx/>
              </a:rPr>
              <a:t>up</a:t>
            </a:r>
            <a:r>
              <a:rPr lang="en-US" sz="3200" dirty="0">
                <a:uFillTx/>
              </a:rPr>
              <a:t> volunteers  </a:t>
            </a:r>
            <a:endParaRPr lang="en-US" sz="3200" u="none" strike="noStrike" dirty="0">
              <a:effectLst/>
              <a:uFillTx/>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3627" y="1472820"/>
            <a:ext cx="7609325" cy="3751107"/>
          </a:xfrm>
        </p:spPr>
        <p:txBody>
          <a:bodyPr>
            <a:noAutofit/>
          </a:bodyPr>
          <a:lstStyle/>
          <a:p>
            <a:pPr marL="0" indent="0" algn="ctr">
              <a:buNone/>
            </a:pPr>
            <a:r>
              <a:rPr lang="en-US" sz="3000" dirty="0">
                <a:uFillTx/>
              </a:rPr>
              <a:t>We seek to overcome barriers that stand between us and a recognition of our inner selves, the reality of those around us, participation in society, and contact with a natural world exceeding human powers.</a:t>
            </a:r>
          </a:p>
        </p:txBody>
      </p:sp>
      <p:sp>
        <p:nvSpPr>
          <p:cNvPr id="6" name="TextBox 5"/>
          <p:cNvSpPr txBox="1">
            <a:spLocks/>
          </p:cNvSpPr>
          <p:nvPr/>
        </p:nvSpPr>
        <p:spPr>
          <a:xfrm>
            <a:off x="10993" y="285827"/>
            <a:ext cx="9133007" cy="584776"/>
          </a:xfrm>
          <a:prstGeom prst="rect">
            <a:avLst/>
          </a:prstGeom>
          <a:solidFill>
            <a:schemeClr val="accent6"/>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US" sz="3200" dirty="0">
                <a:solidFill>
                  <a:schemeClr val="bg1"/>
                </a:solidFill>
                <a:uFillTx/>
                <a:latin typeface="Arial Black"/>
                <a:cs typeface="Arial Black"/>
              </a:rPr>
              <a:t>IMMEDIACY</a:t>
            </a:r>
          </a:p>
        </p:txBody>
      </p:sp>
      <p:sp>
        <p:nvSpPr>
          <p:cNvPr id="7" name="TextBox 6"/>
          <p:cNvSpPr txBox="1">
            <a:spLocks/>
          </p:cNvSpPr>
          <p:nvPr/>
        </p:nvSpPr>
        <p:spPr>
          <a:xfrm>
            <a:off x="635456" y="991390"/>
            <a:ext cx="980410" cy="1569660"/>
          </a:xfrm>
          <a:prstGeom prst="rect">
            <a:avLst/>
          </a:prstGeom>
          <a:noFill/>
        </p:spPr>
        <p:txBody>
          <a:bodyPr wrap="square" rtlCol="0">
            <a:spAutoFit/>
          </a:bodyPr>
          <a:lstStyle/>
          <a:p>
            <a:r>
              <a:rPr lang="en-US" sz="9600" dirty="0">
                <a:solidFill>
                  <a:schemeClr val="tx2"/>
                </a:solidFill>
                <a:uFillTx/>
              </a:rPr>
              <a:t>“</a:t>
            </a:r>
          </a:p>
        </p:txBody>
      </p:sp>
      <p:sp>
        <p:nvSpPr>
          <p:cNvPr id="8" name="TextBox 7"/>
          <p:cNvSpPr txBox="1">
            <a:spLocks/>
          </p:cNvSpPr>
          <p:nvPr/>
        </p:nvSpPr>
        <p:spPr>
          <a:xfrm rot="10800000">
            <a:off x="5392119" y="3025343"/>
            <a:ext cx="980410" cy="1569660"/>
          </a:xfrm>
          <a:prstGeom prst="rect">
            <a:avLst/>
          </a:prstGeom>
          <a:noFill/>
        </p:spPr>
        <p:txBody>
          <a:bodyPr wrap="square" rtlCol="0">
            <a:spAutoFit/>
          </a:bodyPr>
          <a:lstStyle/>
          <a:p>
            <a:r>
              <a:rPr lang="en-US" sz="9600" dirty="0">
                <a:solidFill>
                  <a:schemeClr val="tx2"/>
                </a:solidFill>
                <a:uFillTx/>
              </a:rPr>
              <a:t>“</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4600"/>
            <a:ext cx="8229600" cy="742950"/>
          </a:xfrm>
        </p:spPr>
        <p:txBody>
          <a:bodyPr>
            <a:noAutofit/>
          </a:bodyPr>
          <a:lstStyle/>
          <a:p>
            <a:r>
              <a:rPr lang="en-US" sz="4400" i="1" dirty="0">
                <a:uFillTx/>
                <a:latin typeface="Arial Black"/>
                <a:cs typeface="Arial Black"/>
              </a:rPr>
              <a:t>A note about cell phones</a:t>
            </a:r>
          </a:p>
        </p:txBody>
      </p:sp>
      <p:sp>
        <p:nvSpPr>
          <p:cNvPr id="3" name="Content Placeholder 2"/>
          <p:cNvSpPr>
            <a:spLocks noGrp="1"/>
          </p:cNvSpPr>
          <p:nvPr>
            <p:ph idx="1"/>
          </p:nvPr>
        </p:nvSpPr>
        <p:spPr>
          <a:xfrm>
            <a:off x="189398" y="1204913"/>
            <a:ext cx="8378054" cy="3863114"/>
          </a:xfrm>
        </p:spPr>
        <p:txBody>
          <a:bodyPr>
            <a:noAutofit/>
          </a:bodyPr>
          <a:lstStyle/>
          <a:p>
            <a:pPr lvl="1"/>
            <a:r>
              <a:rPr lang="en-US" sz="3200" dirty="0">
                <a:uFillTx/>
              </a:rPr>
              <a:t>Coverage is spotty, especially later in the week</a:t>
            </a:r>
          </a:p>
          <a:p>
            <a:pPr lvl="1"/>
            <a:r>
              <a:rPr lang="en-US" sz="3200" dirty="0">
                <a:uFillTx/>
              </a:rPr>
              <a:t>Heat and dust may lead to poor performance – don’t be sad, be glad</a:t>
            </a:r>
          </a:p>
          <a:p>
            <a:pPr lvl="1"/>
            <a:r>
              <a:rPr lang="en-US" sz="3200" dirty="0">
                <a:uFillTx/>
              </a:rPr>
              <a:t>Be respectful when taking pictures or video</a:t>
            </a:r>
            <a:endParaRPr lang="en-US" sz="3200" u="none" strike="noStrike" dirty="0">
              <a:effectLst/>
              <a:uFillTx/>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a:spLocks/>
          </p:cNvSpPr>
          <p:nvPr/>
        </p:nvSpPr>
        <p:spPr>
          <a:xfrm>
            <a:off x="0" y="0"/>
            <a:ext cx="9144000" cy="51435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uFillTx/>
            </a:endParaRPr>
          </a:p>
        </p:txBody>
      </p:sp>
      <p:pic>
        <p:nvPicPr>
          <p:cNvPr id="4" name="Picture 3"/>
          <p:cNvPicPr>
            <a:picLocks noChangeAspect="1"/>
          </p:cNvPicPr>
          <p:nvPr/>
        </p:nvPicPr>
        <p:blipFill rotWithShape="1">
          <a:blip r:embed="rId3"/>
          <a:srcRect t="2672" b="12800"/>
          <a:stretch/>
        </p:blipFill>
        <p:spPr>
          <a:xfrm>
            <a:off x="0" y="-1"/>
            <a:ext cx="9144000" cy="5143501"/>
          </a:xfrm>
          <a:prstGeom prst="rect">
            <a:avLst/>
          </a:prstGeom>
        </p:spPr>
      </p:pic>
      <p:sp>
        <p:nvSpPr>
          <p:cNvPr id="8" name="Oval 7"/>
          <p:cNvSpPr>
            <a:spLocks/>
          </p:cNvSpPr>
          <p:nvPr/>
        </p:nvSpPr>
        <p:spPr>
          <a:xfrm>
            <a:off x="2500040" y="4298901"/>
            <a:ext cx="791013" cy="791013"/>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uFillTx/>
            </a:endParaRPr>
          </a:p>
        </p:txBody>
      </p:sp>
      <p:sp>
        <p:nvSpPr>
          <p:cNvPr id="11" name="Title 1"/>
          <p:cNvSpPr>
            <a:spLocks noGrp="1"/>
          </p:cNvSpPr>
          <p:nvPr>
            <p:ph type="title"/>
          </p:nvPr>
        </p:nvSpPr>
        <p:spPr>
          <a:xfrm>
            <a:off x="2446215" y="4116650"/>
            <a:ext cx="8229600" cy="1181709"/>
          </a:xfrm>
        </p:spPr>
        <p:txBody>
          <a:bodyPr>
            <a:normAutofit/>
          </a:bodyPr>
          <a:lstStyle/>
          <a:p>
            <a:r>
              <a:rPr lang="en-US" sz="3600" b="1" dirty="0">
                <a:solidFill>
                  <a:srgbClr val="FF0000"/>
                </a:solidFill>
                <a:uFillTx/>
                <a:latin typeface="Blackoak Std"/>
                <a:cs typeface="Blackoak Std"/>
              </a:rPr>
              <a:t>8</a:t>
            </a:r>
            <a:r>
              <a:rPr lang="en-US" sz="3600" b="1" dirty="0">
                <a:solidFill>
                  <a:schemeClr val="tx1"/>
                </a:solidFill>
                <a:uFillTx/>
                <a:latin typeface="Blackoak Std"/>
                <a:cs typeface="Blackoak Std"/>
              </a:rPr>
              <a:t> </a:t>
            </a:r>
            <a:r>
              <a:rPr lang="en-US" sz="3600" b="1" dirty="0">
                <a:solidFill>
                  <a:schemeClr val="tx1"/>
                </a:solidFill>
                <a:uFillTx/>
              </a:rPr>
              <a:t>How to have a great burn</a:t>
            </a:r>
            <a:endParaRPr lang="en-US" sz="3600" dirty="0">
              <a:solidFill>
                <a:schemeClr val="tx1"/>
              </a:solidFill>
              <a:uFillTx/>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4600"/>
            <a:ext cx="8229600" cy="742950"/>
          </a:xfrm>
        </p:spPr>
        <p:txBody>
          <a:bodyPr>
            <a:noAutofit/>
          </a:bodyPr>
          <a:lstStyle/>
          <a:p>
            <a:r>
              <a:rPr lang="en-US" sz="4400" i="1" dirty="0">
                <a:uFillTx/>
                <a:latin typeface="Arial Black"/>
                <a:cs typeface="Arial Black"/>
              </a:rPr>
              <a:t>Before you go</a:t>
            </a:r>
          </a:p>
        </p:txBody>
      </p:sp>
      <p:sp>
        <p:nvSpPr>
          <p:cNvPr id="3" name="Content Placeholder 2"/>
          <p:cNvSpPr>
            <a:spLocks noGrp="1"/>
          </p:cNvSpPr>
          <p:nvPr>
            <p:ph idx="1"/>
          </p:nvPr>
        </p:nvSpPr>
        <p:spPr>
          <a:xfrm>
            <a:off x="189398" y="1204913"/>
            <a:ext cx="8378054" cy="3863114"/>
          </a:xfrm>
        </p:spPr>
        <p:txBody>
          <a:bodyPr>
            <a:noAutofit/>
          </a:bodyPr>
          <a:lstStyle/>
          <a:p>
            <a:pPr lvl="1"/>
            <a:r>
              <a:rPr lang="en-US" sz="3200" dirty="0">
                <a:uFillTx/>
              </a:rPr>
              <a:t>Read the survival guide </a:t>
            </a:r>
          </a:p>
          <a:p>
            <a:pPr lvl="1"/>
            <a:r>
              <a:rPr lang="en-US" sz="3200" dirty="0">
                <a:uFillTx/>
              </a:rPr>
              <a:t>Contemplate the 10 Principles</a:t>
            </a:r>
          </a:p>
          <a:p>
            <a:pPr lvl="1"/>
            <a:r>
              <a:rPr lang="en-US" sz="3200" dirty="0">
                <a:uFillTx/>
              </a:rPr>
              <a:t>Be well-rested and ready for adventure</a:t>
            </a:r>
            <a:endParaRPr lang="en-US" sz="3200" u="none" strike="noStrike" dirty="0">
              <a:effectLst/>
              <a:uFillTx/>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4600"/>
            <a:ext cx="8229600" cy="742950"/>
          </a:xfrm>
        </p:spPr>
        <p:txBody>
          <a:bodyPr>
            <a:noAutofit/>
          </a:bodyPr>
          <a:lstStyle/>
          <a:p>
            <a:r>
              <a:rPr lang="en-US" sz="4400" i="1" dirty="0">
                <a:uFillTx/>
                <a:latin typeface="Arial Black"/>
                <a:cs typeface="Arial Black"/>
              </a:rPr>
              <a:t>Personal safety</a:t>
            </a:r>
          </a:p>
        </p:txBody>
      </p:sp>
      <p:sp>
        <p:nvSpPr>
          <p:cNvPr id="3" name="Content Placeholder 2"/>
          <p:cNvSpPr>
            <a:spLocks noGrp="1"/>
          </p:cNvSpPr>
          <p:nvPr>
            <p:ph idx="1"/>
          </p:nvPr>
        </p:nvSpPr>
        <p:spPr>
          <a:xfrm>
            <a:off x="189398" y="1204913"/>
            <a:ext cx="8378054" cy="3863114"/>
          </a:xfrm>
        </p:spPr>
        <p:txBody>
          <a:bodyPr>
            <a:noAutofit/>
          </a:bodyPr>
          <a:lstStyle/>
          <a:p>
            <a:pPr lvl="1"/>
            <a:r>
              <a:rPr lang="en-US" sz="3000" dirty="0">
                <a:uFillTx/>
              </a:rPr>
              <a:t>If you die at Burning Man, you die in the real world too</a:t>
            </a:r>
          </a:p>
          <a:p>
            <a:pPr lvl="1"/>
            <a:r>
              <a:rPr lang="en-US" sz="3000" dirty="0">
                <a:uFillTx/>
              </a:rPr>
              <a:t>Watch for signs of stupid</a:t>
            </a:r>
          </a:p>
          <a:p>
            <a:pPr lvl="1"/>
            <a:r>
              <a:rPr lang="en-US" sz="3000" dirty="0">
                <a:uFillTx/>
              </a:rPr>
              <a:t>Illuminate at night – don’t be a </a:t>
            </a:r>
            <a:r>
              <a:rPr lang="en-US" sz="3000" dirty="0" err="1">
                <a:uFillTx/>
              </a:rPr>
              <a:t>darkwad</a:t>
            </a:r>
            <a:endParaRPr lang="en-US" sz="3000" dirty="0">
              <a:uFillTx/>
            </a:endParaRPr>
          </a:p>
          <a:p>
            <a:pPr lvl="1"/>
            <a:r>
              <a:rPr lang="en-US" sz="3000" dirty="0">
                <a:uFillTx/>
              </a:rPr>
              <a:t>Caution around all vehicles – slow is still dangerous</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4600"/>
            <a:ext cx="8229600" cy="742950"/>
          </a:xfrm>
        </p:spPr>
        <p:txBody>
          <a:bodyPr>
            <a:noAutofit/>
          </a:bodyPr>
          <a:lstStyle/>
          <a:p>
            <a:r>
              <a:rPr lang="en-US" sz="4400" i="1" dirty="0">
                <a:uFillTx/>
                <a:latin typeface="Arial Black"/>
                <a:cs typeface="Arial Black"/>
              </a:rPr>
              <a:t>Camp safety</a:t>
            </a:r>
          </a:p>
        </p:txBody>
      </p:sp>
      <p:sp>
        <p:nvSpPr>
          <p:cNvPr id="3" name="Content Placeholder 2"/>
          <p:cNvSpPr>
            <a:spLocks noGrp="1"/>
          </p:cNvSpPr>
          <p:nvPr>
            <p:ph idx="1"/>
          </p:nvPr>
        </p:nvSpPr>
        <p:spPr>
          <a:xfrm>
            <a:off x="189398" y="1396999"/>
            <a:ext cx="8378054" cy="3671027"/>
          </a:xfrm>
        </p:spPr>
        <p:txBody>
          <a:bodyPr>
            <a:noAutofit/>
          </a:bodyPr>
          <a:lstStyle/>
          <a:p>
            <a:pPr lvl="1"/>
            <a:r>
              <a:rPr lang="en-US" sz="3000" dirty="0">
                <a:uFillTx/>
              </a:rPr>
              <a:t>Thank you for not burning, man </a:t>
            </a:r>
          </a:p>
          <a:p>
            <a:pPr lvl="1"/>
            <a:r>
              <a:rPr lang="en-US" sz="3000" dirty="0">
                <a:uFillTx/>
              </a:rPr>
              <a:t>Stakes and wires – cap and flag</a:t>
            </a:r>
          </a:p>
          <a:p>
            <a:pPr lvl="1"/>
            <a:r>
              <a:rPr lang="en-US" sz="3000" dirty="0">
                <a:uFillTx/>
              </a:rPr>
              <a:t>Secure everything against the wind</a:t>
            </a:r>
            <a:endParaRPr lang="en-US" sz="3000" u="none" strike="noStrike" dirty="0">
              <a:effectLst/>
              <a:uFillTx/>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627"/>
            <a:ext cx="8229600" cy="742950"/>
          </a:xfrm>
        </p:spPr>
        <p:txBody>
          <a:bodyPr>
            <a:noAutofit/>
          </a:bodyPr>
          <a:lstStyle/>
          <a:p>
            <a:r>
              <a:rPr lang="en-US" sz="4400" i="1" dirty="0">
                <a:uFillTx/>
                <a:latin typeface="Arial Black"/>
                <a:cs typeface="Arial Black"/>
              </a:rPr>
              <a:t>Emotional health</a:t>
            </a:r>
          </a:p>
        </p:txBody>
      </p:sp>
      <p:sp>
        <p:nvSpPr>
          <p:cNvPr id="3" name="Content Placeholder 2"/>
          <p:cNvSpPr>
            <a:spLocks noGrp="1"/>
          </p:cNvSpPr>
          <p:nvPr>
            <p:ph idx="1"/>
          </p:nvPr>
        </p:nvSpPr>
        <p:spPr>
          <a:xfrm>
            <a:off x="111411" y="1104847"/>
            <a:ext cx="8378054" cy="3940902"/>
          </a:xfrm>
        </p:spPr>
        <p:txBody>
          <a:bodyPr>
            <a:noAutofit/>
          </a:bodyPr>
          <a:lstStyle/>
          <a:p>
            <a:pPr lvl="1"/>
            <a:r>
              <a:rPr lang="en-US" sz="3200" dirty="0">
                <a:uFillTx/>
              </a:rPr>
              <a:t>Expect to experience the full range of human emotion</a:t>
            </a:r>
          </a:p>
          <a:p>
            <a:pPr lvl="1"/>
            <a:r>
              <a:rPr lang="en-US" sz="3200" dirty="0">
                <a:uFillTx/>
              </a:rPr>
              <a:t>Take care of yourself (meds, vitamins, water, food)</a:t>
            </a:r>
          </a:p>
          <a:p>
            <a:pPr lvl="1"/>
            <a:r>
              <a:rPr lang="en-US" sz="3200" dirty="0">
                <a:uFillTx/>
              </a:rPr>
              <a:t>HALT (Hungry, Angry, Lonely, Tired)</a:t>
            </a:r>
          </a:p>
          <a:p>
            <a:pPr lvl="1"/>
            <a:r>
              <a:rPr lang="en-US" sz="3200" dirty="0">
                <a:uFillTx/>
              </a:rPr>
              <a:t>If everyone’s a jerk today – is it possible that I’m the jerk?</a:t>
            </a:r>
            <a:endParaRPr lang="en-US" sz="3200" u="none" strike="noStrike" dirty="0">
              <a:effectLst/>
              <a:uFillTx/>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4600"/>
            <a:ext cx="8229600" cy="742950"/>
          </a:xfrm>
        </p:spPr>
        <p:txBody>
          <a:bodyPr>
            <a:noAutofit/>
          </a:bodyPr>
          <a:lstStyle/>
          <a:p>
            <a:r>
              <a:rPr lang="en-US" sz="4400" i="1" dirty="0">
                <a:uFillTx/>
                <a:latin typeface="Arial Black"/>
                <a:cs typeface="Arial Black"/>
              </a:rPr>
              <a:t>Neighborliness</a:t>
            </a:r>
          </a:p>
        </p:txBody>
      </p:sp>
      <p:sp>
        <p:nvSpPr>
          <p:cNvPr id="3" name="Content Placeholder 2"/>
          <p:cNvSpPr>
            <a:spLocks noGrp="1"/>
          </p:cNvSpPr>
          <p:nvPr>
            <p:ph idx="1"/>
          </p:nvPr>
        </p:nvSpPr>
        <p:spPr>
          <a:xfrm>
            <a:off x="189398" y="1204913"/>
            <a:ext cx="8378054" cy="3863114"/>
          </a:xfrm>
        </p:spPr>
        <p:txBody>
          <a:bodyPr>
            <a:noAutofit/>
          </a:bodyPr>
          <a:lstStyle/>
          <a:p>
            <a:pPr lvl="1"/>
            <a:r>
              <a:rPr lang="en-US" sz="3200" dirty="0">
                <a:uFillTx/>
              </a:rPr>
              <a:t>Be excellent to each other</a:t>
            </a:r>
          </a:p>
          <a:p>
            <a:pPr lvl="1"/>
            <a:r>
              <a:rPr lang="en-US" sz="3200" dirty="0">
                <a:uFillTx/>
              </a:rPr>
              <a:t>Respect people and their art</a:t>
            </a:r>
          </a:p>
          <a:p>
            <a:pPr lvl="1"/>
            <a:r>
              <a:rPr lang="en-US" sz="3200" dirty="0">
                <a:uFillTx/>
              </a:rPr>
              <a:t>Sound considerations</a:t>
            </a:r>
          </a:p>
          <a:p>
            <a:pPr lvl="1"/>
            <a:r>
              <a:rPr lang="en-US" sz="3200" dirty="0">
                <a:uFillTx/>
              </a:rPr>
              <a:t>Look out for your fellow Burner</a:t>
            </a:r>
            <a:endParaRPr lang="en-US" sz="3200" u="none" strike="noStrike" dirty="0">
              <a:effectLst/>
              <a:uFillTx/>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4600"/>
            <a:ext cx="8229600" cy="742950"/>
          </a:xfrm>
        </p:spPr>
        <p:txBody>
          <a:bodyPr>
            <a:noAutofit/>
          </a:bodyPr>
          <a:lstStyle/>
          <a:p>
            <a:r>
              <a:rPr lang="en-US" sz="4400" i="1" dirty="0">
                <a:uFillTx/>
                <a:latin typeface="Arial Black"/>
                <a:cs typeface="Arial Black"/>
              </a:rPr>
              <a:t>If lost or broken…</a:t>
            </a:r>
          </a:p>
        </p:txBody>
      </p:sp>
      <p:sp>
        <p:nvSpPr>
          <p:cNvPr id="3" name="Content Placeholder 2"/>
          <p:cNvSpPr>
            <a:spLocks noGrp="1"/>
          </p:cNvSpPr>
          <p:nvPr>
            <p:ph idx="1"/>
          </p:nvPr>
        </p:nvSpPr>
        <p:spPr>
          <a:xfrm>
            <a:off x="189398" y="1204913"/>
            <a:ext cx="8378054" cy="3863114"/>
          </a:xfrm>
        </p:spPr>
        <p:txBody>
          <a:bodyPr>
            <a:noAutofit/>
          </a:bodyPr>
          <a:lstStyle/>
          <a:p>
            <a:pPr lvl="1"/>
            <a:r>
              <a:rPr lang="en-US" sz="3200" dirty="0">
                <a:uFillTx/>
              </a:rPr>
              <a:t>Self-reliance; then Emergency Services</a:t>
            </a:r>
          </a:p>
          <a:p>
            <a:pPr lvl="1"/>
            <a:r>
              <a:rPr lang="en-US" sz="3200" dirty="0">
                <a:uFillTx/>
              </a:rPr>
              <a:t>Bring all your meds</a:t>
            </a:r>
          </a:p>
          <a:p>
            <a:pPr lvl="1"/>
            <a:r>
              <a:rPr lang="en-US" sz="3200" dirty="0">
                <a:uFillTx/>
              </a:rPr>
              <a:t>If you need help, find anyone with a radio (or just call out for help in a crowd)</a:t>
            </a:r>
            <a:endParaRPr lang="en-US" sz="3200" u="none" strike="noStrike" dirty="0">
              <a:effectLst/>
              <a:uFillTx/>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i="1" dirty="0">
                <a:uFillTx/>
                <a:latin typeface="Arial Black"/>
                <a:cs typeface="Arial Black"/>
              </a:rPr>
              <a:t>Low humidity</a:t>
            </a:r>
          </a:p>
        </p:txBody>
      </p:sp>
      <p:sp>
        <p:nvSpPr>
          <p:cNvPr id="3" name="Content Placeholder 2"/>
          <p:cNvSpPr>
            <a:spLocks noGrp="1"/>
          </p:cNvSpPr>
          <p:nvPr>
            <p:ph idx="1"/>
          </p:nvPr>
        </p:nvSpPr>
        <p:spPr>
          <a:xfrm>
            <a:off x="457200" y="1512454"/>
            <a:ext cx="8229600" cy="3345295"/>
          </a:xfrm>
        </p:spPr>
        <p:txBody>
          <a:bodyPr>
            <a:normAutofit/>
          </a:bodyPr>
          <a:lstStyle/>
          <a:p>
            <a:pPr>
              <a:spcBef>
                <a:spcPts val="1000"/>
              </a:spcBef>
              <a:buClr>
                <a:schemeClr val="tx2"/>
              </a:buClr>
            </a:pPr>
            <a:r>
              <a:rPr lang="en-US" sz="3000" dirty="0">
                <a:uFillTx/>
              </a:rPr>
              <a:t>Dry, alkaline environment</a:t>
            </a:r>
          </a:p>
          <a:p>
            <a:pPr>
              <a:spcBef>
                <a:spcPts val="1000"/>
              </a:spcBef>
              <a:buClr>
                <a:schemeClr val="tx2"/>
              </a:buClr>
            </a:pPr>
            <a:r>
              <a:rPr lang="en-US" sz="3000" dirty="0">
                <a:uFillTx/>
              </a:rPr>
              <a:t>8-10% humidity</a:t>
            </a:r>
          </a:p>
          <a:p>
            <a:pPr>
              <a:spcBef>
                <a:spcPts val="1000"/>
              </a:spcBef>
              <a:buClr>
                <a:schemeClr val="tx2"/>
              </a:buClr>
            </a:pPr>
            <a:r>
              <a:rPr lang="en-US" sz="3000" dirty="0">
                <a:uFillTx/>
              </a:rPr>
              <a:t>Challenging to stay hydrated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13834" y="1472820"/>
            <a:ext cx="7119118" cy="3751107"/>
          </a:xfrm>
        </p:spPr>
        <p:txBody>
          <a:bodyPr>
            <a:noAutofit/>
          </a:bodyPr>
          <a:lstStyle/>
          <a:p>
            <a:pPr marL="0" indent="0" algn="ctr">
              <a:buNone/>
            </a:pPr>
            <a:r>
              <a:rPr lang="en-US" sz="3000" dirty="0">
                <a:uFillTx/>
              </a:rPr>
              <a:t>Anyone may be a part of Burning Man. We welcome and respect the stranger. No prerequisites exist for participation in our community.</a:t>
            </a:r>
          </a:p>
        </p:txBody>
      </p:sp>
      <p:sp>
        <p:nvSpPr>
          <p:cNvPr id="6" name="TextBox 5"/>
          <p:cNvSpPr txBox="1">
            <a:spLocks/>
          </p:cNvSpPr>
          <p:nvPr/>
        </p:nvSpPr>
        <p:spPr>
          <a:xfrm>
            <a:off x="10993" y="285827"/>
            <a:ext cx="9133007" cy="584776"/>
          </a:xfrm>
          <a:prstGeom prst="rect">
            <a:avLst/>
          </a:prstGeom>
          <a:solidFill>
            <a:schemeClr val="accent6"/>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US" sz="3200" dirty="0">
                <a:solidFill>
                  <a:schemeClr val="bg1"/>
                </a:solidFill>
                <a:uFillTx/>
                <a:latin typeface="Arial Black"/>
                <a:cs typeface="Arial Black"/>
              </a:rPr>
              <a:t>RADICAL INCLUSION</a:t>
            </a:r>
          </a:p>
        </p:txBody>
      </p:sp>
      <p:sp>
        <p:nvSpPr>
          <p:cNvPr id="7" name="TextBox 6"/>
          <p:cNvSpPr txBox="1">
            <a:spLocks/>
          </p:cNvSpPr>
          <p:nvPr/>
        </p:nvSpPr>
        <p:spPr>
          <a:xfrm>
            <a:off x="969686" y="991390"/>
            <a:ext cx="980410" cy="1569660"/>
          </a:xfrm>
          <a:prstGeom prst="rect">
            <a:avLst/>
          </a:prstGeom>
          <a:noFill/>
        </p:spPr>
        <p:txBody>
          <a:bodyPr wrap="square" rtlCol="0">
            <a:spAutoFit/>
          </a:bodyPr>
          <a:lstStyle/>
          <a:p>
            <a:r>
              <a:rPr lang="en-US" sz="9600" dirty="0">
                <a:solidFill>
                  <a:schemeClr val="tx2"/>
                </a:solidFill>
                <a:uFillTx/>
              </a:rPr>
              <a:t>“</a:t>
            </a:r>
          </a:p>
        </p:txBody>
      </p:sp>
      <p:sp>
        <p:nvSpPr>
          <p:cNvPr id="8" name="TextBox 7"/>
          <p:cNvSpPr txBox="1">
            <a:spLocks/>
          </p:cNvSpPr>
          <p:nvPr/>
        </p:nvSpPr>
        <p:spPr>
          <a:xfrm rot="10800000">
            <a:off x="7130120" y="2312438"/>
            <a:ext cx="980410" cy="1569660"/>
          </a:xfrm>
          <a:prstGeom prst="rect">
            <a:avLst/>
          </a:prstGeom>
          <a:noFill/>
        </p:spPr>
        <p:txBody>
          <a:bodyPr wrap="square" rtlCol="0">
            <a:spAutoFit/>
          </a:bodyPr>
          <a:lstStyle/>
          <a:p>
            <a:r>
              <a:rPr lang="en-US" sz="9600" dirty="0">
                <a:solidFill>
                  <a:schemeClr val="tx2"/>
                </a:solidFill>
                <a:uFillTx/>
              </a:rPr>
              <a:t>“</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a:spLocks/>
          </p:cNvSpPr>
          <p:nvPr/>
        </p:nvSpPr>
        <p:spPr>
          <a:xfrm>
            <a:off x="0" y="0"/>
            <a:ext cx="9144000" cy="51435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uFillTx/>
            </a:endParaRPr>
          </a:p>
        </p:txBody>
      </p:sp>
      <p:pic>
        <p:nvPicPr>
          <p:cNvPr id="5" name="Picture 4"/>
          <p:cNvPicPr>
            <a:picLocks noChangeAspect="1"/>
          </p:cNvPicPr>
          <p:nvPr/>
        </p:nvPicPr>
        <p:blipFill rotWithShape="1">
          <a:blip r:embed="rId3"/>
          <a:srcRect l="-62" t="10257" r="62" b="5278"/>
          <a:stretch/>
        </p:blipFill>
        <p:spPr>
          <a:xfrm>
            <a:off x="0" y="0"/>
            <a:ext cx="9138323" cy="5143500"/>
          </a:xfrm>
          <a:prstGeom prst="rect">
            <a:avLst/>
          </a:prstGeom>
        </p:spPr>
      </p:pic>
      <p:sp>
        <p:nvSpPr>
          <p:cNvPr id="9" name="Oval 8"/>
          <p:cNvSpPr>
            <a:spLocks/>
          </p:cNvSpPr>
          <p:nvPr/>
        </p:nvSpPr>
        <p:spPr>
          <a:xfrm>
            <a:off x="356513" y="277519"/>
            <a:ext cx="791013" cy="791013"/>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uFillTx/>
            </a:endParaRPr>
          </a:p>
        </p:txBody>
      </p:sp>
      <p:sp>
        <p:nvSpPr>
          <p:cNvPr id="10" name="Title 1"/>
          <p:cNvSpPr>
            <a:spLocks noGrp="1"/>
          </p:cNvSpPr>
          <p:nvPr>
            <p:ph type="title"/>
          </p:nvPr>
        </p:nvSpPr>
        <p:spPr>
          <a:xfrm>
            <a:off x="323508" y="355493"/>
            <a:ext cx="8229600" cy="1181709"/>
          </a:xfrm>
        </p:spPr>
        <p:txBody>
          <a:bodyPr>
            <a:normAutofit fontScale="90000"/>
          </a:bodyPr>
          <a:lstStyle/>
          <a:p>
            <a:r>
              <a:rPr lang="en-US" b="1" dirty="0">
                <a:uFillTx/>
                <a:latin typeface="Blackoak Std"/>
                <a:cs typeface="Blackoak Std"/>
              </a:rPr>
              <a:t>9 </a:t>
            </a:r>
            <a:r>
              <a:rPr lang="en-US" b="1" dirty="0">
                <a:solidFill>
                  <a:srgbClr val="FFFFFF"/>
                </a:solidFill>
                <a:uFillTx/>
              </a:rPr>
              <a:t>Getting there may take a while.</a:t>
            </a:r>
            <a:br>
              <a:rPr lang="en-US" dirty="0">
                <a:uFillTx/>
              </a:rPr>
            </a:br>
            <a:endParaRPr lang="en-US" dirty="0">
              <a:uFillTx/>
            </a:endParaRPr>
          </a:p>
        </p:txBody>
      </p:sp>
      <p:sp>
        <p:nvSpPr>
          <p:cNvPr id="12" name="Rectangle 11"/>
          <p:cNvSpPr>
            <a:spLocks/>
          </p:cNvSpPr>
          <p:nvPr/>
        </p:nvSpPr>
        <p:spPr>
          <a:xfrm>
            <a:off x="1233831" y="806175"/>
            <a:ext cx="7319277" cy="646331"/>
          </a:xfrm>
          <a:prstGeom prst="rect">
            <a:avLst/>
          </a:prstGeom>
        </p:spPr>
        <p:txBody>
          <a:bodyPr wrap="square">
            <a:spAutoFit/>
          </a:bodyPr>
          <a:lstStyle/>
          <a:p>
            <a:r>
              <a:rPr lang="en-US" sz="3600" b="1" dirty="0">
                <a:solidFill>
                  <a:schemeClr val="bg1"/>
                </a:solidFill>
                <a:uFillTx/>
              </a:rPr>
              <a:t>Leaving too. Relax &amp; enjoy.</a:t>
            </a:r>
            <a:r>
              <a:rPr lang="en-US" sz="3600" b="1" i="1" dirty="0">
                <a:solidFill>
                  <a:schemeClr val="bg1"/>
                </a:solidFill>
                <a:uFillTx/>
              </a:rPr>
              <a:t> </a:t>
            </a:r>
            <a:endParaRPr lang="en-US" sz="3600" dirty="0">
              <a:solidFill>
                <a:schemeClr val="bg1"/>
              </a:solidFill>
              <a:uFillTx/>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4600"/>
            <a:ext cx="8229600" cy="742950"/>
          </a:xfrm>
        </p:spPr>
        <p:txBody>
          <a:bodyPr>
            <a:noAutofit/>
          </a:bodyPr>
          <a:lstStyle/>
          <a:p>
            <a:r>
              <a:rPr lang="en-US" sz="4400" i="1" dirty="0">
                <a:uFillTx/>
                <a:latin typeface="Arial Black"/>
                <a:cs typeface="Arial Black"/>
              </a:rPr>
              <a:t>Many ways to go</a:t>
            </a:r>
          </a:p>
        </p:txBody>
      </p:sp>
      <p:sp>
        <p:nvSpPr>
          <p:cNvPr id="3" name="Content Placeholder 2"/>
          <p:cNvSpPr>
            <a:spLocks noGrp="1"/>
          </p:cNvSpPr>
          <p:nvPr>
            <p:ph idx="1"/>
          </p:nvPr>
        </p:nvSpPr>
        <p:spPr>
          <a:xfrm>
            <a:off x="189398" y="1204913"/>
            <a:ext cx="8378054" cy="3863114"/>
          </a:xfrm>
        </p:spPr>
        <p:txBody>
          <a:bodyPr>
            <a:noAutofit/>
          </a:bodyPr>
          <a:lstStyle/>
          <a:p>
            <a:pPr lvl="1"/>
            <a:r>
              <a:rPr lang="en-US" sz="3200" dirty="0">
                <a:uFillTx/>
              </a:rPr>
              <a:t>Many options for rideshare and carpool</a:t>
            </a:r>
          </a:p>
          <a:p>
            <a:pPr lvl="1"/>
            <a:r>
              <a:rPr lang="en-US" sz="3200" dirty="0">
                <a:uFillTx/>
              </a:rPr>
              <a:t>Burner Express Bus and Air</a:t>
            </a:r>
          </a:p>
          <a:p>
            <a:pPr lvl="1"/>
            <a:r>
              <a:rPr lang="en-US" sz="3200" dirty="0">
                <a:uFillTx/>
              </a:rPr>
              <a:t>Reno’s Air Playa Info</a:t>
            </a:r>
            <a:endParaRPr lang="en-US" sz="3200" u="none" strike="noStrike" dirty="0">
              <a:effectLst/>
              <a:uFillTx/>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4600"/>
            <a:ext cx="8229600" cy="742950"/>
          </a:xfrm>
        </p:spPr>
        <p:txBody>
          <a:bodyPr>
            <a:noAutofit/>
          </a:bodyPr>
          <a:lstStyle/>
          <a:p>
            <a:r>
              <a:rPr lang="en-US" sz="4400" i="1" dirty="0">
                <a:uFillTx/>
                <a:latin typeface="Arial Black"/>
                <a:cs typeface="Arial Black"/>
              </a:rPr>
              <a:t>Driving – before you go</a:t>
            </a:r>
          </a:p>
        </p:txBody>
      </p:sp>
      <p:sp>
        <p:nvSpPr>
          <p:cNvPr id="3" name="Content Placeholder 2"/>
          <p:cNvSpPr>
            <a:spLocks noGrp="1"/>
          </p:cNvSpPr>
          <p:nvPr>
            <p:ph idx="1"/>
          </p:nvPr>
        </p:nvSpPr>
        <p:spPr>
          <a:xfrm>
            <a:off x="189398" y="1204913"/>
            <a:ext cx="8378054" cy="3863114"/>
          </a:xfrm>
        </p:spPr>
        <p:txBody>
          <a:bodyPr>
            <a:noAutofit/>
          </a:bodyPr>
          <a:lstStyle/>
          <a:p>
            <a:pPr lvl="1"/>
            <a:r>
              <a:rPr lang="en-US" sz="3200" dirty="0">
                <a:uFillTx/>
              </a:rPr>
              <a:t>Unobstructed license plate</a:t>
            </a:r>
          </a:p>
          <a:p>
            <a:pPr lvl="1"/>
            <a:r>
              <a:rPr lang="en-US" sz="3200" dirty="0">
                <a:uFillTx/>
              </a:rPr>
              <a:t>Check lights, brakes, etc.</a:t>
            </a:r>
          </a:p>
          <a:p>
            <a:pPr lvl="1"/>
            <a:r>
              <a:rPr lang="en-US" sz="3200" dirty="0">
                <a:uFillTx/>
              </a:rPr>
              <a:t>Secure your load – then stop and secure it again</a:t>
            </a:r>
          </a:p>
          <a:p>
            <a:pPr lvl="1"/>
            <a:r>
              <a:rPr lang="en-US" sz="3200" dirty="0">
                <a:uFillTx/>
              </a:rPr>
              <a:t>Ticket to forehead</a:t>
            </a:r>
          </a:p>
          <a:p>
            <a:pPr lvl="1"/>
            <a:r>
              <a:rPr lang="en-US" sz="3200" dirty="0">
                <a:uFillTx/>
              </a:rPr>
              <a:t>Twitter traffic updates - @</a:t>
            </a:r>
            <a:r>
              <a:rPr lang="en-US" sz="3200" dirty="0" err="1">
                <a:uFillTx/>
              </a:rPr>
              <a:t>BManTraffic</a:t>
            </a:r>
            <a:endParaRPr lang="en-US" sz="3200" u="none" strike="noStrike" dirty="0">
              <a:effectLst/>
              <a:uFillTx/>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4600"/>
            <a:ext cx="8229600" cy="742950"/>
          </a:xfrm>
        </p:spPr>
        <p:txBody>
          <a:bodyPr>
            <a:noAutofit/>
          </a:bodyPr>
          <a:lstStyle/>
          <a:p>
            <a:r>
              <a:rPr lang="en-US" sz="4400" i="1" dirty="0">
                <a:uFillTx/>
                <a:latin typeface="Arial Black"/>
                <a:cs typeface="Arial Black"/>
              </a:rPr>
              <a:t>Driving – Nevada roads</a:t>
            </a:r>
          </a:p>
        </p:txBody>
      </p:sp>
      <p:sp>
        <p:nvSpPr>
          <p:cNvPr id="3" name="Content Placeholder 2"/>
          <p:cNvSpPr>
            <a:spLocks noGrp="1"/>
          </p:cNvSpPr>
          <p:nvPr>
            <p:ph idx="1"/>
          </p:nvPr>
        </p:nvSpPr>
        <p:spPr>
          <a:xfrm>
            <a:off x="189398" y="1204913"/>
            <a:ext cx="8578592" cy="3863114"/>
          </a:xfrm>
        </p:spPr>
        <p:txBody>
          <a:bodyPr>
            <a:noAutofit/>
          </a:bodyPr>
          <a:lstStyle/>
          <a:p>
            <a:pPr lvl="1"/>
            <a:r>
              <a:rPr lang="en-US" sz="3000" dirty="0">
                <a:uFillTx/>
              </a:rPr>
              <a:t>Open grazing - watch for cattle in road!</a:t>
            </a:r>
          </a:p>
          <a:p>
            <a:pPr lvl="1"/>
            <a:r>
              <a:rPr lang="en-US" sz="3000" dirty="0">
                <a:uFillTx/>
              </a:rPr>
              <a:t>Ignore speed limits at your financial peril</a:t>
            </a:r>
          </a:p>
          <a:p>
            <a:pPr lvl="1"/>
            <a:r>
              <a:rPr lang="en-US" sz="3000" dirty="0">
                <a:uFillTx/>
              </a:rPr>
              <a:t>Don’t expect to do any serious shopping within 100 miles of the site – small country stores only</a:t>
            </a:r>
          </a:p>
          <a:p>
            <a:pPr lvl="1"/>
            <a:r>
              <a:rPr lang="en-US" sz="3000" dirty="0">
                <a:uFillTx/>
              </a:rPr>
              <a:t>Be nice to locals and local businesses</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4600"/>
            <a:ext cx="8229600" cy="742950"/>
          </a:xfrm>
        </p:spPr>
        <p:txBody>
          <a:bodyPr>
            <a:noAutofit/>
          </a:bodyPr>
          <a:lstStyle/>
          <a:p>
            <a:r>
              <a:rPr lang="en-US" sz="4400" i="1" dirty="0">
                <a:uFillTx/>
                <a:latin typeface="Arial Black"/>
                <a:cs typeface="Arial Black"/>
              </a:rPr>
              <a:t>Getting through the gate</a:t>
            </a:r>
          </a:p>
        </p:txBody>
      </p:sp>
      <p:sp>
        <p:nvSpPr>
          <p:cNvPr id="3" name="Content Placeholder 2"/>
          <p:cNvSpPr>
            <a:spLocks noGrp="1"/>
          </p:cNvSpPr>
          <p:nvPr>
            <p:ph idx="1"/>
          </p:nvPr>
        </p:nvSpPr>
        <p:spPr>
          <a:xfrm>
            <a:off x="189398" y="1204913"/>
            <a:ext cx="8578592" cy="3863114"/>
          </a:xfrm>
        </p:spPr>
        <p:txBody>
          <a:bodyPr>
            <a:noAutofit/>
          </a:bodyPr>
          <a:lstStyle/>
          <a:p>
            <a:pPr lvl="1"/>
            <a:r>
              <a:rPr lang="en-US" sz="3200" dirty="0">
                <a:uFillTx/>
              </a:rPr>
              <a:t>Laws apply on Gate Rd: 10 MPH speed limit, seatbelts, no open containers</a:t>
            </a:r>
          </a:p>
          <a:p>
            <a:pPr lvl="1"/>
            <a:r>
              <a:rPr lang="en-US" sz="3200" dirty="0">
                <a:uFillTx/>
              </a:rPr>
              <a:t>Each vehicle needs a vehicle pass, each person needs a ticket - have tickets ready</a:t>
            </a:r>
          </a:p>
          <a:p>
            <a:pPr lvl="1"/>
            <a:r>
              <a:rPr lang="en-US" sz="3200" dirty="0">
                <a:uFillTx/>
              </a:rPr>
              <a:t>Box office is for will-call; no ticket sales</a:t>
            </a:r>
            <a:endParaRPr lang="en-US" sz="3200" u="none" strike="noStrike" dirty="0">
              <a:effectLst/>
              <a:uFillTx/>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4600"/>
            <a:ext cx="8229600" cy="742950"/>
          </a:xfrm>
        </p:spPr>
        <p:txBody>
          <a:bodyPr>
            <a:noAutofit/>
          </a:bodyPr>
          <a:lstStyle/>
          <a:p>
            <a:r>
              <a:rPr lang="en-US" sz="4400" i="1" dirty="0">
                <a:uFillTx/>
                <a:latin typeface="Arial Black"/>
                <a:cs typeface="Arial Black"/>
              </a:rPr>
              <a:t>Getting through the gate</a:t>
            </a:r>
          </a:p>
        </p:txBody>
      </p:sp>
      <p:sp>
        <p:nvSpPr>
          <p:cNvPr id="3" name="Content Placeholder 2"/>
          <p:cNvSpPr>
            <a:spLocks noGrp="1"/>
          </p:cNvSpPr>
          <p:nvPr>
            <p:ph idx="1"/>
          </p:nvPr>
        </p:nvSpPr>
        <p:spPr>
          <a:xfrm>
            <a:off x="189398" y="1204913"/>
            <a:ext cx="8578592" cy="3863114"/>
          </a:xfrm>
        </p:spPr>
        <p:txBody>
          <a:bodyPr>
            <a:noAutofit/>
          </a:bodyPr>
          <a:lstStyle/>
          <a:p>
            <a:pPr lvl="1"/>
            <a:r>
              <a:rPr lang="en-US" sz="3200" dirty="0">
                <a:uFillTx/>
              </a:rPr>
              <a:t>Listen to GARS Radio 95.1</a:t>
            </a:r>
          </a:p>
          <a:p>
            <a:pPr lvl="1"/>
            <a:r>
              <a:rPr lang="en-US" sz="3200" dirty="0">
                <a:uFillTx/>
              </a:rPr>
              <a:t>Stay in vehicle unless requested</a:t>
            </a:r>
          </a:p>
          <a:p>
            <a:pPr lvl="1"/>
            <a:r>
              <a:rPr lang="en-US" sz="3200" dirty="0">
                <a:uFillTx/>
              </a:rPr>
              <a:t>All vehicles will be searched</a:t>
            </a:r>
          </a:p>
          <a:p>
            <a:pPr lvl="1"/>
            <a:r>
              <a:rPr lang="en-US" sz="3200" dirty="0">
                <a:uFillTx/>
              </a:rPr>
              <a:t>Greeters: BRC map, stickers, city guide, hugs</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4600"/>
            <a:ext cx="8229600" cy="742950"/>
          </a:xfrm>
        </p:spPr>
        <p:txBody>
          <a:bodyPr>
            <a:noAutofit/>
          </a:bodyPr>
          <a:lstStyle/>
          <a:p>
            <a:r>
              <a:rPr lang="en-US" sz="4400" i="1" dirty="0">
                <a:uFillTx/>
                <a:latin typeface="Arial Black"/>
                <a:cs typeface="Arial Black"/>
              </a:rPr>
              <a:t>Exodus</a:t>
            </a:r>
          </a:p>
        </p:txBody>
      </p:sp>
      <p:sp>
        <p:nvSpPr>
          <p:cNvPr id="3" name="Content Placeholder 2"/>
          <p:cNvSpPr>
            <a:spLocks noGrp="1"/>
          </p:cNvSpPr>
          <p:nvPr>
            <p:ph idx="1"/>
          </p:nvPr>
        </p:nvSpPr>
        <p:spPr>
          <a:xfrm>
            <a:off x="189398" y="1204913"/>
            <a:ext cx="8578592" cy="3863114"/>
          </a:xfrm>
        </p:spPr>
        <p:txBody>
          <a:bodyPr>
            <a:noAutofit/>
          </a:bodyPr>
          <a:lstStyle/>
          <a:p>
            <a:pPr lvl="1"/>
            <a:r>
              <a:rPr lang="en-US" sz="3200" dirty="0">
                <a:uFillTx/>
              </a:rPr>
              <a:t>Listen to BMIR before you go for timing info – expect delays</a:t>
            </a:r>
          </a:p>
          <a:p>
            <a:pPr lvl="1"/>
            <a:r>
              <a:rPr lang="en-US" sz="3200" dirty="0">
                <a:uFillTx/>
              </a:rPr>
              <a:t>Expect “pulsing”</a:t>
            </a:r>
          </a:p>
          <a:p>
            <a:pPr lvl="1"/>
            <a:r>
              <a:rPr lang="en-US" sz="3200" dirty="0">
                <a:uFillTx/>
              </a:rPr>
              <a:t>Listen to GARS Radio 95.1</a:t>
            </a:r>
          </a:p>
          <a:p>
            <a:pPr lvl="1"/>
            <a:r>
              <a:rPr lang="en-US" sz="3200" dirty="0">
                <a:uFillTx/>
              </a:rPr>
              <a:t>Continue to be excellent to each other</a:t>
            </a:r>
            <a:endParaRPr lang="en-US" sz="3200" u="none" strike="noStrike" dirty="0">
              <a:effectLst/>
              <a:uFillTx/>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a:spLocks/>
          </p:cNvSpPr>
          <p:nvPr/>
        </p:nvSpPr>
        <p:spPr>
          <a:xfrm>
            <a:off x="0" y="0"/>
            <a:ext cx="9144000" cy="51435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uFillTx/>
            </a:endParaRPr>
          </a:p>
        </p:txBody>
      </p:sp>
      <p:pic>
        <p:nvPicPr>
          <p:cNvPr id="3" name="Picture 2" descr="41492scr_wm_eac6277e5e36348.jpg"/>
          <p:cNvPicPr>
            <a:picLocks noChangeAspect="1"/>
          </p:cNvPicPr>
          <p:nvPr/>
        </p:nvPicPr>
        <p:blipFill rotWithShape="1">
          <a:blip r:embed="rId3"/>
          <a:srcRect b="15931"/>
          <a:stretch/>
        </p:blipFill>
        <p:spPr>
          <a:xfrm>
            <a:off x="0" y="-1"/>
            <a:ext cx="9144000" cy="5143501"/>
          </a:xfrm>
          <a:prstGeom prst="rect">
            <a:avLst/>
          </a:prstGeom>
        </p:spPr>
      </p:pic>
      <p:sp>
        <p:nvSpPr>
          <p:cNvPr id="11" name="Oval 10"/>
          <p:cNvSpPr>
            <a:spLocks/>
          </p:cNvSpPr>
          <p:nvPr/>
        </p:nvSpPr>
        <p:spPr>
          <a:xfrm>
            <a:off x="356513" y="355492"/>
            <a:ext cx="791013" cy="791013"/>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uFillTx/>
            </a:endParaRPr>
          </a:p>
        </p:txBody>
      </p:sp>
      <p:sp>
        <p:nvSpPr>
          <p:cNvPr id="13" name="Title 1"/>
          <p:cNvSpPr>
            <a:spLocks noGrp="1"/>
          </p:cNvSpPr>
          <p:nvPr>
            <p:ph type="title"/>
          </p:nvPr>
        </p:nvSpPr>
        <p:spPr>
          <a:xfrm>
            <a:off x="323508" y="355493"/>
            <a:ext cx="8229600" cy="1181709"/>
          </a:xfrm>
        </p:spPr>
        <p:txBody>
          <a:bodyPr>
            <a:normAutofit fontScale="90000"/>
          </a:bodyPr>
          <a:lstStyle/>
          <a:p>
            <a:r>
              <a:rPr lang="en-US" sz="2400" b="1" dirty="0">
                <a:uFillTx/>
                <a:latin typeface="Blackoak Std"/>
                <a:cs typeface="Blackoak Std"/>
              </a:rPr>
              <a:t>10</a:t>
            </a:r>
            <a:r>
              <a:rPr lang="en-US" b="1" dirty="0">
                <a:uFillTx/>
                <a:latin typeface="Blackoak Std"/>
                <a:cs typeface="Blackoak Std"/>
              </a:rPr>
              <a:t> </a:t>
            </a:r>
            <a:r>
              <a:rPr lang="en-US" b="1" dirty="0">
                <a:solidFill>
                  <a:srgbClr val="FFFFFF"/>
                </a:solidFill>
                <a:uFillTx/>
              </a:rPr>
              <a:t>It’s not just once a year!</a:t>
            </a:r>
            <a:br>
              <a:rPr lang="en-US" dirty="0">
                <a:solidFill>
                  <a:srgbClr val="FFFFFF"/>
                </a:solidFill>
                <a:uFillTx/>
              </a:rPr>
            </a:br>
            <a:endParaRPr lang="en-US" dirty="0">
              <a:solidFill>
                <a:srgbClr val="FFFFFF"/>
              </a:solidFill>
              <a:uFillTx/>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649" y="322076"/>
            <a:ext cx="8229600" cy="1181709"/>
          </a:xfrm>
        </p:spPr>
        <p:txBody>
          <a:bodyPr>
            <a:normAutofit fontScale="90000"/>
          </a:bodyPr>
          <a:lstStyle/>
          <a:p>
            <a:r>
              <a:rPr lang="en-US" sz="4400" b="1" dirty="0">
                <a:uFillTx/>
              </a:rPr>
              <a:t>Staying in touch,  finding out more</a:t>
            </a:r>
            <a:br>
              <a:rPr lang="en-US" dirty="0">
                <a:uFillTx/>
              </a:rPr>
            </a:br>
            <a:endParaRPr lang="en-US" dirty="0">
              <a:uFillTx/>
            </a:endParaRPr>
          </a:p>
        </p:txBody>
      </p:sp>
      <p:sp>
        <p:nvSpPr>
          <p:cNvPr id="3" name="Content Placeholder 2"/>
          <p:cNvSpPr>
            <a:spLocks noGrp="1"/>
          </p:cNvSpPr>
          <p:nvPr>
            <p:ph idx="1"/>
          </p:nvPr>
        </p:nvSpPr>
        <p:spPr>
          <a:xfrm>
            <a:off x="1189266" y="1349375"/>
            <a:ext cx="6910261" cy="4019693"/>
          </a:xfrm>
        </p:spPr>
        <p:txBody>
          <a:bodyPr>
            <a:noAutofit/>
          </a:bodyPr>
          <a:lstStyle/>
          <a:p>
            <a:pPr>
              <a:spcBef>
                <a:spcPts val="1320"/>
              </a:spcBef>
              <a:buClr>
                <a:schemeClr val="tx2"/>
              </a:buClr>
            </a:pPr>
            <a:r>
              <a:rPr lang="en-US" sz="3000" dirty="0">
                <a:uFillTx/>
                <a:hlinkClick r:id="rId3"/>
              </a:rPr>
              <a:t>www.burningman.org</a:t>
            </a:r>
            <a:endParaRPr lang="en-US" sz="3000" dirty="0">
              <a:uFillTx/>
            </a:endParaRPr>
          </a:p>
          <a:p>
            <a:pPr>
              <a:spcBef>
                <a:spcPts val="1320"/>
              </a:spcBef>
              <a:buClr>
                <a:schemeClr val="tx2"/>
              </a:buClr>
            </a:pPr>
            <a:r>
              <a:rPr lang="en-US" sz="3000" dirty="0">
                <a:uFillTx/>
              </a:rPr>
              <a:t>The Jackrabbit Speaks Newsletter</a:t>
            </a:r>
          </a:p>
          <a:p>
            <a:pPr>
              <a:spcBef>
                <a:spcPts val="1320"/>
              </a:spcBef>
              <a:buClr>
                <a:schemeClr val="tx2"/>
              </a:buClr>
            </a:pPr>
            <a:r>
              <a:rPr lang="en-US" sz="3000" dirty="0">
                <a:uFillTx/>
              </a:rPr>
              <a:t>Burning Man Journal</a:t>
            </a:r>
          </a:p>
          <a:p>
            <a:pPr>
              <a:spcBef>
                <a:spcPts val="1320"/>
              </a:spcBef>
              <a:buClr>
                <a:schemeClr val="tx2"/>
              </a:buClr>
            </a:pPr>
            <a:r>
              <a:rPr lang="en-US" sz="3000" dirty="0" err="1">
                <a:uFillTx/>
              </a:rPr>
              <a:t>ePlaya</a:t>
            </a:r>
            <a:r>
              <a:rPr lang="en-US" sz="3000" dirty="0">
                <a:uFillTx/>
              </a:rPr>
              <a:t> </a:t>
            </a:r>
          </a:p>
          <a:p>
            <a:pPr>
              <a:spcBef>
                <a:spcPts val="1320"/>
              </a:spcBef>
              <a:buClr>
                <a:schemeClr val="tx2"/>
              </a:buClr>
            </a:pPr>
            <a:endParaRPr lang="en-US" sz="3000" dirty="0">
              <a:uFillTx/>
            </a:endParaRPr>
          </a:p>
          <a:p>
            <a:pPr>
              <a:spcBef>
                <a:spcPts val="1320"/>
              </a:spcBef>
              <a:buClr>
                <a:schemeClr val="tx2"/>
              </a:buClr>
            </a:pPr>
            <a:endParaRPr lang="en-US" sz="3000" dirty="0">
              <a:uFillTx/>
            </a:endParaRPr>
          </a:p>
          <a:p>
            <a:pPr>
              <a:spcBef>
                <a:spcPts val="1320"/>
              </a:spcBef>
              <a:buClr>
                <a:schemeClr val="tx2"/>
              </a:buClr>
            </a:pPr>
            <a:endParaRPr lang="en-US" sz="3000" dirty="0">
              <a:uFillTx/>
            </a:endParaRPr>
          </a:p>
          <a:p>
            <a:pPr marL="0" indent="0">
              <a:spcBef>
                <a:spcPts val="1320"/>
              </a:spcBef>
              <a:buClr>
                <a:schemeClr val="tx2"/>
              </a:buClr>
              <a:buNone/>
            </a:pPr>
            <a:endParaRPr lang="en-US" sz="3000" dirty="0">
              <a:uFillTx/>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i="1" dirty="0">
                <a:uFillTx/>
                <a:latin typeface="Arial Black"/>
                <a:cs typeface="Arial Black"/>
              </a:rPr>
              <a:t>High altitude</a:t>
            </a:r>
          </a:p>
        </p:txBody>
      </p:sp>
      <p:sp>
        <p:nvSpPr>
          <p:cNvPr id="3" name="Content Placeholder 2"/>
          <p:cNvSpPr>
            <a:spLocks noGrp="1"/>
          </p:cNvSpPr>
          <p:nvPr>
            <p:ph idx="1"/>
          </p:nvPr>
        </p:nvSpPr>
        <p:spPr>
          <a:xfrm>
            <a:off x="457200" y="1525877"/>
            <a:ext cx="8229600" cy="3657600"/>
          </a:xfrm>
        </p:spPr>
        <p:txBody>
          <a:bodyPr>
            <a:normAutofit/>
          </a:bodyPr>
          <a:lstStyle/>
          <a:p>
            <a:pPr>
              <a:spcBef>
                <a:spcPts val="1000"/>
              </a:spcBef>
              <a:buClr>
                <a:schemeClr val="tx2"/>
              </a:buClr>
            </a:pPr>
            <a:r>
              <a:rPr lang="en-US" sz="3000" dirty="0">
                <a:uFillTx/>
              </a:rPr>
              <a:t>4,000 feet elevation</a:t>
            </a:r>
          </a:p>
          <a:p>
            <a:pPr>
              <a:spcBef>
                <a:spcPts val="1000"/>
              </a:spcBef>
              <a:buClr>
                <a:schemeClr val="tx2"/>
              </a:buClr>
            </a:pPr>
            <a:r>
              <a:rPr lang="en-US" sz="3000" dirty="0">
                <a:uFillTx/>
              </a:rPr>
              <a:t>Sea-level life forms may need a few days to get acclimated</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creen Shot 2017-05-17 at 11.50.37 AM.png"/>
          <p:cNvPicPr>
            <a:picLocks noChangeAspect="1"/>
          </p:cNvPicPr>
          <p:nvPr/>
        </p:nvPicPr>
        <p:blipFill>
          <a:blip r:embed="rId3"/>
          <a:stretch>
            <a:fillRect/>
          </a:stretch>
        </p:blipFill>
        <p:spPr>
          <a:xfrm>
            <a:off x="5076250" y="1435510"/>
            <a:ext cx="3164539" cy="1784862"/>
          </a:xfrm>
          <a:prstGeom prst="rect">
            <a:avLst/>
          </a:prstGeom>
        </p:spPr>
      </p:pic>
      <p:sp>
        <p:nvSpPr>
          <p:cNvPr id="2" name="Title 1"/>
          <p:cNvSpPr>
            <a:spLocks noGrp="1"/>
          </p:cNvSpPr>
          <p:nvPr>
            <p:ph type="title"/>
          </p:nvPr>
        </p:nvSpPr>
        <p:spPr>
          <a:xfrm>
            <a:off x="334649" y="131808"/>
            <a:ext cx="8229600" cy="934637"/>
          </a:xfrm>
        </p:spPr>
        <p:txBody>
          <a:bodyPr>
            <a:normAutofit/>
          </a:bodyPr>
          <a:lstStyle/>
          <a:p>
            <a:r>
              <a:rPr lang="en-US" sz="4400" b="1" dirty="0">
                <a:uFillTx/>
              </a:rPr>
              <a:t>Watch these videos!</a:t>
            </a:r>
            <a:endParaRPr lang="en-US" dirty="0">
              <a:uFillTx/>
            </a:endParaRPr>
          </a:p>
        </p:txBody>
      </p:sp>
      <p:sp>
        <p:nvSpPr>
          <p:cNvPr id="3" name="Content Placeholder 2"/>
          <p:cNvSpPr>
            <a:spLocks noGrp="1"/>
          </p:cNvSpPr>
          <p:nvPr>
            <p:ph idx="1"/>
          </p:nvPr>
        </p:nvSpPr>
        <p:spPr>
          <a:xfrm>
            <a:off x="231775" y="3654667"/>
            <a:ext cx="8809351" cy="1142778"/>
          </a:xfrm>
        </p:spPr>
        <p:txBody>
          <a:bodyPr>
            <a:noAutofit/>
          </a:bodyPr>
          <a:lstStyle/>
          <a:p>
            <a:pPr marL="182880" lvl="1">
              <a:spcBef>
                <a:spcPts val="1320"/>
              </a:spcBef>
            </a:pPr>
            <a:r>
              <a:rPr lang="en-US" sz="2600" dirty="0">
                <a:uFillTx/>
                <a:hlinkClick r:id="rId4"/>
              </a:rPr>
              <a:t>www.burningman.org/event/preparation/videos/</a:t>
            </a:r>
            <a:endParaRPr lang="en-US" sz="2600" dirty="0">
              <a:uFillTx/>
            </a:endParaRPr>
          </a:p>
          <a:p>
            <a:pPr marL="182880" lvl="1">
              <a:spcBef>
                <a:spcPts val="1320"/>
              </a:spcBef>
            </a:pPr>
            <a:endParaRPr lang="en-US" sz="2600" dirty="0">
              <a:uFillTx/>
            </a:endParaRPr>
          </a:p>
          <a:p>
            <a:pPr marL="182880" lvl="1">
              <a:spcBef>
                <a:spcPts val="1320"/>
              </a:spcBef>
            </a:pPr>
            <a:endParaRPr lang="en-US" sz="2600" dirty="0">
              <a:uFillTx/>
            </a:endParaRPr>
          </a:p>
          <a:p>
            <a:pPr>
              <a:spcBef>
                <a:spcPts val="1320"/>
              </a:spcBef>
              <a:buClr>
                <a:schemeClr val="tx2"/>
              </a:buClr>
            </a:pPr>
            <a:endParaRPr lang="en-US" sz="2600" dirty="0">
              <a:uFillTx/>
            </a:endParaRPr>
          </a:p>
          <a:p>
            <a:pPr>
              <a:spcBef>
                <a:spcPts val="1320"/>
              </a:spcBef>
              <a:buClr>
                <a:schemeClr val="tx2"/>
              </a:buClr>
            </a:pPr>
            <a:endParaRPr lang="en-US" sz="2600" dirty="0">
              <a:uFillTx/>
            </a:endParaRPr>
          </a:p>
          <a:p>
            <a:pPr>
              <a:spcBef>
                <a:spcPts val="1320"/>
              </a:spcBef>
              <a:buClr>
                <a:schemeClr val="tx2"/>
              </a:buClr>
            </a:pPr>
            <a:endParaRPr lang="en-US" sz="2600" dirty="0">
              <a:uFillTx/>
            </a:endParaRPr>
          </a:p>
          <a:p>
            <a:pPr marL="0" indent="0">
              <a:spcBef>
                <a:spcPts val="1320"/>
              </a:spcBef>
              <a:buClr>
                <a:schemeClr val="tx2"/>
              </a:buClr>
              <a:buNone/>
            </a:pPr>
            <a:endParaRPr lang="en-US" sz="2600" dirty="0">
              <a:uFillTx/>
            </a:endParaRPr>
          </a:p>
        </p:txBody>
      </p:sp>
      <p:pic>
        <p:nvPicPr>
          <p:cNvPr id="6" name="Picture 5" descr="Screen Shot 2017-05-17 at 11.49.49 AM.png"/>
          <p:cNvPicPr>
            <a:picLocks noChangeAspect="1"/>
          </p:cNvPicPr>
          <p:nvPr/>
        </p:nvPicPr>
        <p:blipFill>
          <a:blip r:embed="rId5"/>
          <a:stretch>
            <a:fillRect/>
          </a:stretch>
        </p:blipFill>
        <p:spPr>
          <a:xfrm>
            <a:off x="582553" y="1443870"/>
            <a:ext cx="3149256" cy="1786450"/>
          </a:xfrm>
          <a:prstGeom prst="rect">
            <a:avLst/>
          </a:prstGeom>
        </p:spPr>
      </p:pic>
      <p:pic>
        <p:nvPicPr>
          <p:cNvPr id="8" name="Picture 7" descr="Screen Shot 2017-05-17 at 11.51.15 AM.png"/>
          <p:cNvPicPr>
            <a:picLocks noChangeAspect="1"/>
          </p:cNvPicPr>
          <p:nvPr/>
        </p:nvPicPr>
        <p:blipFill>
          <a:blip r:embed="rId6"/>
          <a:stretch>
            <a:fillRect/>
          </a:stretch>
        </p:blipFill>
        <p:spPr>
          <a:xfrm>
            <a:off x="2700222" y="1708425"/>
            <a:ext cx="3114535" cy="1743736"/>
          </a:xfrm>
          <a:prstGeom prst="rect">
            <a:avLst/>
          </a:prstGeo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649" y="155774"/>
            <a:ext cx="8229600" cy="1030496"/>
          </a:xfrm>
        </p:spPr>
        <p:txBody>
          <a:bodyPr>
            <a:normAutofit/>
          </a:bodyPr>
          <a:lstStyle/>
          <a:p>
            <a:r>
              <a:rPr lang="en-US" sz="4400" b="1" dirty="0">
                <a:uFillTx/>
              </a:rPr>
              <a:t>Thank you!</a:t>
            </a:r>
            <a:endParaRPr lang="en-US" dirty="0">
              <a:uFillTx/>
            </a:endParaRPr>
          </a:p>
        </p:txBody>
      </p:sp>
      <p:sp>
        <p:nvSpPr>
          <p:cNvPr id="3" name="Content Placeholder 2"/>
          <p:cNvSpPr>
            <a:spLocks noGrp="1"/>
          </p:cNvSpPr>
          <p:nvPr>
            <p:ph idx="1"/>
          </p:nvPr>
        </p:nvSpPr>
        <p:spPr>
          <a:xfrm>
            <a:off x="754762" y="1349375"/>
            <a:ext cx="7966931" cy="4019693"/>
          </a:xfrm>
        </p:spPr>
        <p:txBody>
          <a:bodyPr>
            <a:noAutofit/>
          </a:bodyPr>
          <a:lstStyle/>
          <a:p>
            <a:pPr>
              <a:spcBef>
                <a:spcPts val="1320"/>
              </a:spcBef>
              <a:buClr>
                <a:schemeClr val="tx2"/>
              </a:buClr>
            </a:pPr>
            <a:r>
              <a:rPr lang="en-US" sz="3000" dirty="0">
                <a:uFillTx/>
              </a:rPr>
              <a:t>Any questions?</a:t>
            </a:r>
            <a:endParaRPr lang="en-US" sz="2400" i="1" dirty="0">
              <a:uFillTx/>
            </a:endParaRPr>
          </a:p>
          <a:p>
            <a:pPr>
              <a:spcBef>
                <a:spcPts val="1320"/>
              </a:spcBef>
              <a:buClr>
                <a:schemeClr val="tx2"/>
              </a:buClr>
            </a:pPr>
            <a:endParaRPr lang="en-US" sz="3000" dirty="0">
              <a:uFillTx/>
            </a:endParaRPr>
          </a:p>
          <a:p>
            <a:pPr>
              <a:spcBef>
                <a:spcPts val="1320"/>
              </a:spcBef>
              <a:buClr>
                <a:schemeClr val="tx2"/>
              </a:buClr>
            </a:pPr>
            <a:endParaRPr lang="en-US" sz="3000" dirty="0">
              <a:uFillTx/>
            </a:endParaRPr>
          </a:p>
          <a:p>
            <a:pPr marL="0" indent="0">
              <a:spcBef>
                <a:spcPts val="1320"/>
              </a:spcBef>
              <a:buClr>
                <a:schemeClr val="tx2"/>
              </a:buClr>
              <a:buNone/>
            </a:pPr>
            <a:endParaRPr lang="en-US" sz="3000" dirty="0">
              <a:uFillTx/>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i="1" dirty="0">
                <a:uFillTx/>
                <a:latin typeface="Arial Black"/>
                <a:cs typeface="Arial Black"/>
              </a:rPr>
              <a:t>Extreme temperatures</a:t>
            </a:r>
          </a:p>
        </p:txBody>
      </p:sp>
      <p:sp>
        <p:nvSpPr>
          <p:cNvPr id="3" name="Content Placeholder 2"/>
          <p:cNvSpPr>
            <a:spLocks noGrp="1"/>
          </p:cNvSpPr>
          <p:nvPr>
            <p:ph idx="1"/>
          </p:nvPr>
        </p:nvSpPr>
        <p:spPr>
          <a:xfrm>
            <a:off x="457200" y="1525877"/>
            <a:ext cx="8229600" cy="3657600"/>
          </a:xfrm>
        </p:spPr>
        <p:txBody>
          <a:bodyPr>
            <a:normAutofit/>
          </a:bodyPr>
          <a:lstStyle/>
          <a:p>
            <a:pPr>
              <a:spcBef>
                <a:spcPts val="1000"/>
              </a:spcBef>
              <a:buClr>
                <a:schemeClr val="tx2"/>
              </a:buClr>
            </a:pPr>
            <a:r>
              <a:rPr lang="en-US" sz="3000" dirty="0">
                <a:uFillTx/>
              </a:rPr>
              <a:t>Hot days</a:t>
            </a:r>
          </a:p>
          <a:p>
            <a:pPr lvl="1">
              <a:spcBef>
                <a:spcPts val="1000"/>
              </a:spcBef>
              <a:buClr>
                <a:schemeClr val="tx2"/>
              </a:buClr>
            </a:pPr>
            <a:r>
              <a:rPr lang="en-US" sz="2600" dirty="0">
                <a:uFillTx/>
              </a:rPr>
              <a:t>Sunscreen, hat, sunglasses</a:t>
            </a:r>
          </a:p>
          <a:p>
            <a:pPr lvl="1">
              <a:spcBef>
                <a:spcPts val="1000"/>
              </a:spcBef>
              <a:buClr>
                <a:schemeClr val="tx2"/>
              </a:buClr>
            </a:pPr>
            <a:r>
              <a:rPr lang="en-US" sz="2600" dirty="0">
                <a:uFillTx/>
              </a:rPr>
              <a:t>Beware: sunlight bounces up</a:t>
            </a:r>
          </a:p>
          <a:p>
            <a:pPr>
              <a:spcBef>
                <a:spcPts val="1000"/>
              </a:spcBef>
              <a:buClr>
                <a:schemeClr val="tx2"/>
              </a:buClr>
            </a:pPr>
            <a:r>
              <a:rPr lang="en-US" sz="3000" dirty="0">
                <a:uFillTx/>
              </a:rPr>
              <a:t>Cold nights</a:t>
            </a:r>
          </a:p>
          <a:p>
            <a:pPr lvl="1">
              <a:spcBef>
                <a:spcPts val="1000"/>
              </a:spcBef>
              <a:buClr>
                <a:schemeClr val="tx2"/>
              </a:buClr>
            </a:pPr>
            <a:r>
              <a:rPr lang="en-US" sz="2600" dirty="0">
                <a:uFillTx/>
              </a:rPr>
              <a:t>Layered clothing</a:t>
            </a: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spDef>
      <a:spPr/>
      <a:bodyPr/>
      <a:lstStyle/>
      <a:style>
        <a:lnRef idx="1">
          <a:schemeClr val="accent1"/>
        </a:lnRef>
        <a:fillRef idx="1">
          <a:schemeClr val="accent1"/>
        </a:fillRef>
        <a:effectRef idx="1">
          <a:schemeClr val="accent1"/>
        </a:effectRef>
        <a:fontRef idx="minor">
          <a:schemeClr val="lt1"/>
        </a:fontRef>
      </a:style>
    </a:spDef>
    <a:lnDef>
      <a:spPr/>
      <a:bodyPr/>
      <a:lstStyle/>
      <a:style>
        <a:lnRef idx="1">
          <a:schemeClr val="accent1"/>
        </a:lnRef>
        <a:fillRef idx="0">
          <a:schemeClr val="accent1"/>
        </a:fillRef>
        <a:effectRef idx="1">
          <a:schemeClr val="accent1"/>
        </a:effectRef>
        <a:fontRef idx="minor">
          <a:schemeClr val="tx1"/>
        </a:fontRef>
      </a:style>
    </a:lnDef>
    <a:txDef>
      <a:spPr/>
      <a:bodyPr/>
      <a:lstStyle/>
    </a:txDef>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a:lstStyle/>
    </a:txDef>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a:lstStyle/>
    </a:txDef>
  </a:objectDefaults>
  <a:extraClrSchemeLst/>
</a:theme>
</file>

<file path=docProps/app.xml><?xml version="1.0" encoding="utf-8"?>
<Properties xmlns="http://schemas.openxmlformats.org/officeDocument/2006/extended-properties" xmlns:vt="http://schemas.openxmlformats.org/officeDocument/2006/docPropsVTypes">
  <Template>Clarity.thmx</Template>
  <TotalTime>5596</TotalTime>
  <Words>11759</Words>
  <Application>Microsoft Office PowerPoint</Application>
  <PresentationFormat>On-screen Show (16:9)</PresentationFormat>
  <Paragraphs>624</Paragraphs>
  <Slides>81</Slides>
  <Notes>81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81</vt:i4>
      </vt:variant>
    </vt:vector>
  </HeadingPairs>
  <TitlesOfParts>
    <vt:vector size="88" baseType="lpstr">
      <vt:lpstr>Arial</vt:lpstr>
      <vt:lpstr>Arial Black</vt:lpstr>
      <vt:lpstr>Arial Rounded MT Bold</vt:lpstr>
      <vt:lpstr>Blackoak Std</vt:lpstr>
      <vt:lpstr>Calibri</vt:lpstr>
      <vt:lpstr>Marker Felt</vt:lpstr>
      <vt:lpstr>Clarity</vt:lpstr>
      <vt:lpstr>New to burning man?</vt:lpstr>
      <vt:lpstr>1 It’s not a music festival.  </vt:lpstr>
      <vt:lpstr>PowerPoint Presentation</vt:lpstr>
      <vt:lpstr>PowerPoint Presentation</vt:lpstr>
      <vt:lpstr>So if it’s not a festival, what is it?</vt:lpstr>
      <vt:lpstr>2 It takes place outdoors. In the  </vt:lpstr>
      <vt:lpstr>Low humidity</vt:lpstr>
      <vt:lpstr>High altitude</vt:lpstr>
      <vt:lpstr>Extreme temperatures</vt:lpstr>
      <vt:lpstr>Playa Dust</vt:lpstr>
      <vt:lpstr>High winds</vt:lpstr>
      <vt:lpstr>White-outs</vt:lpstr>
      <vt:lpstr>Storms</vt:lpstr>
      <vt:lpstr>PowerPoint Presentation</vt:lpstr>
      <vt:lpstr>PowerPoint Presentation</vt:lpstr>
      <vt:lpstr>3 It’s a city. Population 75,000.  </vt:lpstr>
      <vt:lpstr>Law enforcement</vt:lpstr>
      <vt:lpstr>Law enforcement</vt:lpstr>
      <vt:lpstr>PowerPoint Presentation</vt:lpstr>
      <vt:lpstr>Black Rock Rangers</vt:lpstr>
      <vt:lpstr>Emergency Services</vt:lpstr>
      <vt:lpstr>Medical Services</vt:lpstr>
      <vt:lpstr>Mental Health</vt:lpstr>
      <vt:lpstr>Playa Info</vt:lpstr>
      <vt:lpstr>BMIR 94.5</vt:lpstr>
      <vt:lpstr>Yellow bikes</vt:lpstr>
      <vt:lpstr>Arctica - Ice Sales</vt:lpstr>
      <vt:lpstr>Center Camp Cafe</vt:lpstr>
      <vt:lpstr>ARTery &amp; Everywhere</vt:lpstr>
      <vt:lpstr>Media Mecca</vt:lpstr>
      <vt:lpstr>DPW</vt:lpstr>
      <vt:lpstr>Other volunteer services</vt:lpstr>
      <vt:lpstr>PowerPoint Presentation</vt:lpstr>
      <vt:lpstr>4 You need to bring everything </vt:lpstr>
      <vt:lpstr>Drinking water</vt:lpstr>
      <vt:lpstr>Shelter</vt:lpstr>
      <vt:lpstr>Food</vt:lpstr>
      <vt:lpstr>Clothing</vt:lpstr>
      <vt:lpstr>Personal survival gear</vt:lpstr>
      <vt:lpstr>Personal illumination</vt:lpstr>
      <vt:lpstr>Wheels</vt:lpstr>
      <vt:lpstr>Something to share</vt:lpstr>
      <vt:lpstr>5 We can’t leave anything behind </vt:lpstr>
      <vt:lpstr>Matter Out Of Place</vt:lpstr>
      <vt:lpstr>Matter Out Of Place</vt:lpstr>
      <vt:lpstr>Recycle Camp</vt:lpstr>
      <vt:lpstr>Portapotties</vt:lpstr>
      <vt:lpstr>Gray water</vt:lpstr>
      <vt:lpstr>PowerPoint Presentation</vt:lpstr>
      <vt:lpstr>6 You can camp with friends. </vt:lpstr>
      <vt:lpstr>Theme Camps</vt:lpstr>
      <vt:lpstr>Open camping</vt:lpstr>
      <vt:lpstr>Walk-in camping</vt:lpstr>
      <vt:lpstr>Wherever you camp…</vt:lpstr>
      <vt:lpstr>PowerPoint Presentation</vt:lpstr>
      <vt:lpstr>7 It’s more fun if you participate. </vt:lpstr>
      <vt:lpstr>Go adventuring</vt:lpstr>
      <vt:lpstr>Getting around</vt:lpstr>
      <vt:lpstr>Meeting people</vt:lpstr>
      <vt:lpstr>Volunteering</vt:lpstr>
      <vt:lpstr>PowerPoint Presentation</vt:lpstr>
      <vt:lpstr>A note about cell phones</vt:lpstr>
      <vt:lpstr>8 How to have a great burn</vt:lpstr>
      <vt:lpstr>Before you go</vt:lpstr>
      <vt:lpstr>Personal safety</vt:lpstr>
      <vt:lpstr>Camp safety</vt:lpstr>
      <vt:lpstr>Emotional health</vt:lpstr>
      <vt:lpstr>Neighborliness</vt:lpstr>
      <vt:lpstr>If lost or broken…</vt:lpstr>
      <vt:lpstr>PowerPoint Presentation</vt:lpstr>
      <vt:lpstr>9 Getting there may take a while. </vt:lpstr>
      <vt:lpstr>Many ways to go</vt:lpstr>
      <vt:lpstr>Driving – before you go</vt:lpstr>
      <vt:lpstr>Driving – Nevada roads</vt:lpstr>
      <vt:lpstr>Getting through the gate</vt:lpstr>
      <vt:lpstr>Getting through the gate</vt:lpstr>
      <vt:lpstr>Exodus</vt:lpstr>
      <vt:lpstr>10 It’s not just once a year! </vt:lpstr>
      <vt:lpstr>Staying in touch,  finding out more </vt:lpstr>
      <vt:lpstr>Watch these videos!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Stuart</dc:creator>
  <cp:lastModifiedBy>Kai Ingwersen</cp:lastModifiedBy>
  <cp:revision>116</cp:revision>
  <cp:lastPrinted>2017-04-26T21:52:39Z</cp:lastPrinted>
  <dcterms:created xsi:type="dcterms:W3CDTF">2017-03-17T21:37:47Z</dcterms:created>
  <dcterms:modified xsi:type="dcterms:W3CDTF">2018-04-25T07:01:55Z</dcterms:modified>
</cp:coreProperties>
</file>